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handoutMasterIdLst>
    <p:handoutMasterId r:id="rId20"/>
  </p:handoutMasterIdLst>
  <p:sldIdLst>
    <p:sldId id="261" r:id="rId3"/>
    <p:sldId id="257" r:id="rId4"/>
    <p:sldId id="275" r:id="rId5"/>
    <p:sldId id="263" r:id="rId6"/>
    <p:sldId id="345" r:id="rId7"/>
    <p:sldId id="346" r:id="rId8"/>
    <p:sldId id="258" r:id="rId9"/>
    <p:sldId id="271" r:id="rId10"/>
    <p:sldId id="335" r:id="rId11"/>
    <p:sldId id="259" r:id="rId12"/>
    <p:sldId id="274" r:id="rId13"/>
    <p:sldId id="336" r:id="rId14"/>
    <p:sldId id="337" r:id="rId15"/>
    <p:sldId id="338" r:id="rId16"/>
    <p:sldId id="339" r:id="rId17"/>
    <p:sldId id="343" r:id="rId18"/>
  </p:sldIdLst>
  <p:sldSz cx="12192000" cy="6858000"/>
  <p:notesSz cx="6858000" cy="9144000"/>
  <p:embeddedFontLst>
    <p:embeddedFont>
      <p:font typeface="华文琥珀" panose="02010800040101010101" charset="-122"/>
      <p:regular r:id="rId24"/>
    </p:embeddedFont>
    <p:embeddedFont>
      <p:font typeface="李旭科毛笔行书" panose="02010600030101010101" charset="-122"/>
      <p:regular r:id="rId25"/>
    </p:embeddedFont>
    <p:embeddedFont>
      <p:font typeface="微软雅黑" panose="020B0503020204020204" charset="-122"/>
      <p:regular r:id="rId26"/>
    </p:embeddedFont>
    <p:embeddedFont>
      <p:font typeface="Calibri" panose="020F0502020204030204" charset="0"/>
      <p:regular r:id="rId27"/>
      <p:bold r:id="rId28"/>
      <p:italic r:id="rId29"/>
      <p:boldItalic r:id="rId30"/>
    </p:embeddedFont>
    <p:embeddedFont>
      <p:font typeface="标准粗黑" panose="02000503000000000000" charset="-122"/>
      <p:regular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3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gs" Target="tags/tag85.xml"/><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3.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7.xml"/><Relationship Id="rId2" Type="http://schemas.openxmlformats.org/officeDocument/2006/relationships/image" Target="../media/image9.png"/><Relationship Id="rId1" Type="http://schemas.openxmlformats.org/officeDocument/2006/relationships/tags" Target="../tags/tag76.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9.xml"/><Relationship Id="rId2" Type="http://schemas.openxmlformats.org/officeDocument/2006/relationships/image" Target="../media/image9.png"/><Relationship Id="rId1" Type="http://schemas.openxmlformats.org/officeDocument/2006/relationships/tags" Target="../tags/tag7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tags" Target="../tags/tag81.xml"/><Relationship Id="rId4" Type="http://schemas.openxmlformats.org/officeDocument/2006/relationships/image" Target="../media/image1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3.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4.xml"/><Relationship Id="rId2" Type="http://schemas.openxmlformats.org/officeDocument/2006/relationships/image" Target="../media/image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6.xml"/><Relationship Id="rId2" Type="http://schemas.openxmlformats.org/officeDocument/2006/relationships/image" Target="../media/image5.png"/><Relationship Id="rId1" Type="http://schemas.openxmlformats.org/officeDocument/2006/relationships/tags" Target="../tags/tag6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8.xml"/><Relationship Id="rId2" Type="http://schemas.openxmlformats.org/officeDocument/2006/relationships/image" Target="../media/image5.png"/><Relationship Id="rId1" Type="http://schemas.openxmlformats.org/officeDocument/2006/relationships/tags" Target="../tags/tag67.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0.xml"/><Relationship Id="rId2" Type="http://schemas.openxmlformats.org/officeDocument/2006/relationships/image" Target="../media/image6.png"/><Relationship Id="rId1" Type="http://schemas.openxmlformats.org/officeDocument/2006/relationships/tags" Target="../tags/tag69.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2.xml"/><Relationship Id="rId2" Type="http://schemas.openxmlformats.org/officeDocument/2006/relationships/image" Target="../media/image6.png"/><Relationship Id="rId1" Type="http://schemas.openxmlformats.org/officeDocument/2006/relationships/tags" Target="../tags/tag7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3.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5.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未标题-1"/>
          <p:cNvPicPr>
            <a:picLocks noChangeAspect="1"/>
          </p:cNvPicPr>
          <p:nvPr/>
        </p:nvPicPr>
        <p:blipFill>
          <a:blip r:embed="rId1"/>
          <a:srcRect t="32863" b="7729"/>
          <a:stretch>
            <a:fillRect/>
          </a:stretch>
        </p:blipFill>
        <p:spPr>
          <a:xfrm>
            <a:off x="-635" y="0"/>
            <a:ext cx="12192635" cy="7243445"/>
          </a:xfrm>
          <a:prstGeom prst="rect">
            <a:avLst/>
          </a:prstGeom>
        </p:spPr>
      </p:pic>
      <p:sp>
        <p:nvSpPr>
          <p:cNvPr id="3" name="文本框 2"/>
          <p:cNvSpPr txBox="1"/>
          <p:nvPr userDrawn="1"/>
        </p:nvSpPr>
        <p:spPr>
          <a:xfrm>
            <a:off x="668521" y="693115"/>
            <a:ext cx="1901116" cy="664711"/>
          </a:xfrm>
          <a:prstGeom prst="rect">
            <a:avLst/>
          </a:prstGeom>
        </p:spPr>
        <p:txBody>
          <a:bodyPr wrap="none" rtlCol="0">
            <a:noAutofit/>
          </a:bodyPr>
          <a:p>
            <a:r>
              <a:rPr lang="en-US" altLang="zh-CN" sz="4000">
                <a:latin typeface="华文琥珀" panose="02010800040101010101" charset="-122"/>
                <a:ea typeface="华文琥珀" panose="02010800040101010101" charset="-122"/>
                <a:cs typeface="华文琥珀" panose="02010800040101010101" charset="-122"/>
              </a:rPr>
              <a:t>theme:</a:t>
            </a:r>
            <a:endParaRPr lang="zh-CN" altLang="en-US" sz="4000">
              <a:latin typeface="华文琥珀" panose="02010800040101010101" charset="-122"/>
              <a:ea typeface="华文琥珀" panose="02010800040101010101" charset="-122"/>
              <a:cs typeface="华文琥珀" panose="02010800040101010101" charset="-122"/>
            </a:endParaRPr>
          </a:p>
        </p:txBody>
      </p:sp>
      <p:sp>
        <p:nvSpPr>
          <p:cNvPr id="5" name="文本框 4"/>
          <p:cNvSpPr txBox="1"/>
          <p:nvPr userDrawn="1"/>
        </p:nvSpPr>
        <p:spPr>
          <a:xfrm>
            <a:off x="1404965" y="4301404"/>
            <a:ext cx="10507243" cy="644268"/>
          </a:xfrm>
          <a:prstGeom prst="rect">
            <a:avLst/>
          </a:prstGeom>
        </p:spPr>
        <p:txBody>
          <a:bodyPr wrap="none" rtlCol="0">
            <a:noAutofit/>
          </a:bodyPr>
          <a:p>
            <a:r>
              <a:rPr lang="en-US" altLang="zh-CN" sz="3200">
                <a:latin typeface="华文琥珀" panose="02010800040101010101" charset="-122"/>
                <a:ea typeface="华文琥珀" panose="02010800040101010101" charset="-122"/>
                <a:cs typeface="华文琥珀" panose="02010800040101010101" charset="-122"/>
              </a:rPr>
              <a:t>group members: </a:t>
            </a:r>
            <a:r>
              <a:rPr lang="zh-CN" altLang="en-US" sz="3200">
                <a:latin typeface="标准粗黑" panose="02000503000000000000" charset="-122"/>
                <a:ea typeface="标准粗黑" panose="02000503000000000000" charset="-122"/>
                <a:cs typeface="华文琥珀" panose="02010800040101010101" charset="-122"/>
                <a:sym typeface="标准粗黑" panose="02000503000000000000" charset="-122"/>
              </a:rPr>
              <a:t>王鸣一，孙溯阳，李璟昊，张喆，张耘丰</a:t>
            </a:r>
            <a:endParaRPr lang="zh-CN" altLang="en-US" sz="3200">
              <a:latin typeface="标准粗黑" panose="02000503000000000000" charset="-122"/>
              <a:ea typeface="标准粗黑" panose="02000503000000000000" charset="-122"/>
              <a:cs typeface="华文琥珀" panose="02010800040101010101" charset="-122"/>
              <a:sym typeface="标准粗黑" panose="02000503000000000000" charset="-122"/>
            </a:endParaRPr>
          </a:p>
        </p:txBody>
      </p:sp>
      <p:sp>
        <p:nvSpPr>
          <p:cNvPr id="6" name="文本框 5"/>
          <p:cNvSpPr txBox="1"/>
          <p:nvPr userDrawn="1"/>
        </p:nvSpPr>
        <p:spPr>
          <a:xfrm>
            <a:off x="1405004" y="4945712"/>
            <a:ext cx="7696453" cy="532065"/>
          </a:xfrm>
          <a:prstGeom prst="rect">
            <a:avLst/>
          </a:prstGeom>
        </p:spPr>
        <p:txBody>
          <a:bodyPr wrap="none" rtlCol="0">
            <a:noAutofit/>
          </a:bodyPr>
          <a:p>
            <a:r>
              <a:rPr lang="en-US" altLang="zh-CN" sz="3200">
                <a:latin typeface="华文琥珀" panose="02010800040101010101" charset="-122"/>
                <a:ea typeface="华文琥珀" panose="02010800040101010101" charset="-122"/>
                <a:cs typeface="华文琥珀" panose="02010800040101010101" charset="-122"/>
              </a:rPr>
              <a:t>reporting time</a:t>
            </a:r>
            <a:r>
              <a:rPr lang="zh-CN" altLang="en-US" sz="3200">
                <a:latin typeface="华文琥珀" panose="02010800040101010101" charset="-122"/>
                <a:ea typeface="华文琥珀" panose="02010800040101010101" charset="-122"/>
                <a:cs typeface="华文琥珀" panose="02010800040101010101" charset="-122"/>
              </a:rPr>
              <a:t>：</a:t>
            </a:r>
            <a:r>
              <a:rPr lang="en-US" altLang="zh-CN" sz="3200">
                <a:latin typeface="标准粗黑" panose="02000503000000000000" charset="-122"/>
                <a:ea typeface="标准粗黑" panose="02000503000000000000" charset="-122"/>
                <a:cs typeface="华文琥珀" panose="02010800040101010101" charset="-122"/>
              </a:rPr>
              <a:t>October 31st</a:t>
            </a:r>
            <a:endParaRPr lang="zh-CN" altLang="en-US" sz="3200">
              <a:latin typeface="标准粗黑" panose="02000503000000000000" charset="-122"/>
              <a:ea typeface="标准粗黑" panose="02000503000000000000" charset="-122"/>
              <a:cs typeface="华文琥珀" panose="02010800040101010101" charset="-122"/>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283210" y="1221740"/>
            <a:ext cx="8864600" cy="4010660"/>
          </a:xfrm>
          <a:noFill/>
        </p:spPr>
        <p:txBody>
          <a:bodyPr vert="horz" wrap="square" lIns="90000" tIns="46800" rIns="90000" bIns="46800" rtlCol="0" anchor="b" anchorCtr="0">
            <a:noAutofit/>
          </a:bodyPr>
          <a:p>
            <a:pPr indent="0" algn="l" defTabSz="0" rtl="0" eaLnBrk="1" latinLnBrk="0" hangingPunct="1">
              <a:lnSpc>
                <a:spcPct val="100000"/>
              </a:lnSpc>
              <a:spcBef>
                <a:spcPct val="0"/>
              </a:spcBef>
              <a:spcAft>
                <a:spcPct val="0"/>
              </a:spcAft>
              <a:buNone/>
            </a:pPr>
            <a:r>
              <a:rPr lang="en-US" altLang="zh-CN" sz="3200" b="1">
                <a:solidFill>
                  <a:schemeClr val="tx1">
                    <a:lumMod val="85000"/>
                    <a:lumOff val="15000"/>
                  </a:schemeClr>
                </a:solidFill>
                <a:uFillTx/>
                <a:latin typeface="+mn-lt"/>
                <a:ea typeface="+mn-ea"/>
                <a:cs typeface="+mn-cs"/>
              </a:rPr>
              <a:t>Background</a:t>
            </a:r>
            <a:r>
              <a:rPr lang="en-US" altLang="zh-CN" sz="3200">
                <a:solidFill>
                  <a:schemeClr val="tx1">
                    <a:lumMod val="85000"/>
                    <a:lumOff val="15000"/>
                  </a:schemeClr>
                </a:solidFill>
                <a:uFillTx/>
                <a:latin typeface="+mn-lt"/>
                <a:ea typeface="+mn-ea"/>
                <a:cs typeface="+mn-cs"/>
              </a:rPr>
              <a:t>:</a:t>
            </a:r>
            <a:br>
              <a:rPr lang="en-US" altLang="zh-CN" sz="3200">
                <a:solidFill>
                  <a:schemeClr val="tx1">
                    <a:lumMod val="85000"/>
                    <a:lumOff val="15000"/>
                  </a:schemeClr>
                </a:solidFill>
                <a:uFillTx/>
                <a:latin typeface="+mn-lt"/>
                <a:ea typeface="+mn-ea"/>
                <a:cs typeface="+mn-cs"/>
              </a:rPr>
            </a:br>
            <a:r>
              <a:rPr lang="en-US" altLang="zh-CN" sz="3200">
                <a:solidFill>
                  <a:schemeClr val="tx1">
                    <a:lumMod val="85000"/>
                    <a:lumOff val="15000"/>
                  </a:schemeClr>
                </a:solidFill>
                <a:uFillTx/>
                <a:latin typeface="标准粗黑" panose="02000503000000000000" charset="-122"/>
                <a:ea typeface="标准粗黑" panose="02000503000000000000" charset="-122"/>
                <a:cs typeface="+mn-cs"/>
              </a:rPr>
              <a:t>Zhuge Liang , courtesy name Kongming, also known as the </a:t>
            </a:r>
            <a:r>
              <a:rPr lang="zh-CN" altLang="en-US" sz="3200">
                <a:solidFill>
                  <a:schemeClr val="tx1">
                    <a:lumMod val="85000"/>
                    <a:lumOff val="15000"/>
                  </a:schemeClr>
                </a:solidFill>
                <a:uFillTx/>
                <a:latin typeface="标准粗黑" panose="02000503000000000000" charset="-122"/>
                <a:ea typeface="标准粗黑" panose="02000503000000000000" charset="-122"/>
                <a:cs typeface="+mn-cs"/>
              </a:rPr>
              <a:t>“</a:t>
            </a:r>
            <a:r>
              <a:rPr lang="en-US" altLang="zh-CN" sz="3200">
                <a:solidFill>
                  <a:schemeClr val="tx1">
                    <a:lumMod val="85000"/>
                    <a:lumOff val="15000"/>
                  </a:schemeClr>
                </a:solidFill>
                <a:uFillTx/>
                <a:latin typeface="标准粗黑" panose="02000503000000000000" charset="-122"/>
                <a:ea typeface="标准粗黑" panose="02000503000000000000" charset="-122"/>
                <a:cs typeface="+mn-cs"/>
              </a:rPr>
              <a:t>Crouching Dragon,</a:t>
            </a:r>
            <a:r>
              <a:rPr lang="zh-CN" altLang="en-US" sz="3200">
                <a:solidFill>
                  <a:schemeClr val="tx1">
                    <a:lumMod val="85000"/>
                    <a:lumOff val="15000"/>
                  </a:schemeClr>
                </a:solidFill>
                <a:uFillTx/>
                <a:latin typeface="标准粗黑" panose="02000503000000000000" charset="-122"/>
                <a:ea typeface="标准粗黑" panose="02000503000000000000" charset="-122"/>
                <a:cs typeface="+mn-cs"/>
              </a:rPr>
              <a:t>” </a:t>
            </a:r>
            <a:r>
              <a:rPr lang="en-US" altLang="zh-CN" sz="3200">
                <a:solidFill>
                  <a:schemeClr val="tx1">
                    <a:lumMod val="85000"/>
                    <a:lumOff val="15000"/>
                  </a:schemeClr>
                </a:solidFill>
                <a:uFillTx/>
                <a:latin typeface="标准粗黑" panose="02000503000000000000" charset="-122"/>
                <a:ea typeface="标准粗黑" panose="02000503000000000000" charset="-122"/>
                <a:cs typeface="+mn-cs"/>
              </a:rPr>
              <a:t>was a prominent politician, military strategist, and statesman during the late Han Dynasty and Three Kingdoms period. His brilliance and achievements made him a symbol of wisdom and loyalty. </a:t>
            </a:r>
            <a:endParaRPr lang="en-US" altLang="zh-CN" sz="3200">
              <a:solidFill>
                <a:schemeClr val="tx1">
                  <a:lumMod val="85000"/>
                  <a:lumOff val="15000"/>
                </a:schemeClr>
              </a:solidFill>
              <a:uFillTx/>
              <a:latin typeface="标准粗黑" panose="02000503000000000000" charset="-122"/>
              <a:ea typeface="标准粗黑" panose="02000503000000000000" charset="-122"/>
              <a:cs typeface="+mn-cs"/>
            </a:endParaRPr>
          </a:p>
        </p:txBody>
      </p:sp>
      <p:pic>
        <p:nvPicPr>
          <p:cNvPr id="7" name="图片 6" descr="10286803356d3462e9cb95eb3afe2ac13ae0af2015e37c-AeatDG"/>
          <p:cNvPicPr>
            <a:picLocks noChangeAspect="1"/>
          </p:cNvPicPr>
          <p:nvPr/>
        </p:nvPicPr>
        <p:blipFill>
          <a:blip r:embed="rId2"/>
          <a:stretch>
            <a:fillRect/>
          </a:stretch>
        </p:blipFill>
        <p:spPr>
          <a:xfrm>
            <a:off x="7817862" y="646235"/>
            <a:ext cx="4832985" cy="6450330"/>
          </a:xfrm>
          <a:prstGeom prst="rect">
            <a:avLst/>
          </a:prstGeom>
        </p:spPr>
      </p:pic>
      <p:sp>
        <p:nvSpPr>
          <p:cNvPr id="8" name="文本框 7"/>
          <p:cNvSpPr txBox="1"/>
          <p:nvPr/>
        </p:nvSpPr>
        <p:spPr>
          <a:xfrm>
            <a:off x="283210" y="379095"/>
            <a:ext cx="10403840" cy="706755"/>
          </a:xfrm>
          <a:prstGeom prst="rect">
            <a:avLst/>
          </a:prstGeom>
          <a:noFill/>
        </p:spPr>
        <p:txBody>
          <a:bodyPr wrap="square" rtlCol="0">
            <a:spAutoFit/>
          </a:bodyPr>
          <a:p>
            <a:r>
              <a:rPr lang="zh-CN" altLang="en-US" sz="4000">
                <a:solidFill>
                  <a:schemeClr val="tx1"/>
                </a:solidFill>
                <a:latin typeface="华文琥珀" panose="02010800040101010101" charset="-122"/>
                <a:ea typeface="华文琥珀" panose="02010800040101010101" charset="-122"/>
              </a:rPr>
              <a:t>Character Introduction:</a:t>
            </a:r>
            <a:r>
              <a:rPr lang="zh-CN" altLang="en-US" sz="4000">
                <a:solidFill>
                  <a:schemeClr val="tx1"/>
                </a:solidFill>
                <a:latin typeface="李旭科毛笔行书" panose="02010600030101010101" charset="-122"/>
                <a:ea typeface="李旭科毛笔行书" panose="02010600030101010101" charset="-122"/>
              </a:rPr>
              <a:t> </a:t>
            </a:r>
            <a:r>
              <a:rPr lang="en-US" altLang="zh-CN" sz="4000">
                <a:solidFill>
                  <a:schemeClr val="tx1"/>
                </a:solidFill>
                <a:latin typeface="华文琥珀" panose="02010800040101010101" charset="-122"/>
                <a:ea typeface="华文琥珀" panose="02010800040101010101" charset="-122"/>
              </a:rPr>
              <a:t>Zhu Geliang</a:t>
            </a:r>
            <a:r>
              <a:rPr lang="zh-CN" altLang="en-US" sz="4000">
                <a:solidFill>
                  <a:srgbClr val="FF0000"/>
                </a:solidFill>
                <a:latin typeface="李旭科毛笔行书" panose="02010600030101010101" charset="-122"/>
                <a:ea typeface="李旭科毛笔行书" panose="02010600030101010101" charset="-122"/>
              </a:rPr>
              <a:t>诸葛亮</a:t>
            </a:r>
            <a:endParaRPr lang="zh-CN" altLang="en-US" sz="4000">
              <a:solidFill>
                <a:srgbClr val="FF0000"/>
              </a:solidFill>
              <a:latin typeface="李旭科毛笔行书" panose="02010600030101010101" charset="-122"/>
              <a:ea typeface="李旭科毛笔行书" panose="02010600030101010101" charset="-122"/>
            </a:endParaRPr>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250190" y="492760"/>
            <a:ext cx="8472170" cy="5082540"/>
          </a:xfrm>
        </p:spPr>
        <p:txBody>
          <a:bodyPr>
            <a:normAutofit fontScale="90000"/>
          </a:bodyPr>
          <a:p>
            <a:pPr algn="l"/>
            <a:r>
              <a:rPr lang="en-US" altLang="zh-CN" sz="2890" b="1"/>
              <a:t>Character and Qualities</a:t>
            </a:r>
            <a:br>
              <a:rPr lang="en-US" altLang="zh-CN" sz="2890"/>
            </a:br>
            <a:r>
              <a:rPr lang="en-US" altLang="zh-CN" sz="2890" b="1"/>
              <a:t>Loyalty:</a:t>
            </a:r>
            <a:endParaRPr lang="en-US" altLang="zh-CN" sz="2890" b="1"/>
          </a:p>
          <a:p>
            <a:pPr algn="l"/>
            <a:r>
              <a:rPr lang="en-US" altLang="zh-CN" sz="2890"/>
              <a:t>  </a:t>
            </a:r>
            <a:r>
              <a:rPr lang="en-US" altLang="zh-CN" sz="2890">
                <a:latin typeface="标准粗黑" panose="02000503000000000000" charset="-122"/>
                <a:ea typeface="标准粗黑" panose="02000503000000000000" charset="-122"/>
              </a:rPr>
              <a:t>Zhuge Liang remained loyal to Liu Bei and the Shu</a:t>
            </a:r>
            <a:r>
              <a:rPr lang="zh-CN" altLang="en-US" sz="2890">
                <a:latin typeface="标准粗黑" panose="02000503000000000000" charset="-122"/>
                <a:ea typeface="标准粗黑" panose="02000503000000000000" charset="-122"/>
              </a:rPr>
              <a:t>-</a:t>
            </a:r>
            <a:r>
              <a:rPr lang="en-US" altLang="zh-CN" sz="2890">
                <a:latin typeface="标准粗黑" panose="02000503000000000000" charset="-122"/>
                <a:ea typeface="标准粗黑" panose="02000503000000000000" charset="-122"/>
              </a:rPr>
              <a:t>Han state throughout his life. He exemplified the phrase </a:t>
            </a:r>
            <a:r>
              <a:rPr lang="zh-CN" altLang="en-US" sz="2890">
                <a:latin typeface="标准粗黑" panose="02000503000000000000" charset="-122"/>
                <a:ea typeface="标准粗黑" panose="02000503000000000000" charset="-122"/>
              </a:rPr>
              <a:t>“</a:t>
            </a:r>
            <a:r>
              <a:rPr lang="en-US" altLang="zh-CN" sz="2890">
                <a:latin typeface="标准粗黑" panose="02000503000000000000" charset="-122"/>
                <a:ea typeface="标准粗黑" panose="02000503000000000000" charset="-122"/>
              </a:rPr>
              <a:t>to serve with unwavering dedication, until the very end</a:t>
            </a:r>
            <a:r>
              <a:rPr lang="zh-CN" altLang="en-US" sz="2890">
                <a:latin typeface="标准粗黑" panose="02000503000000000000" charset="-122"/>
                <a:ea typeface="标准粗黑" panose="02000503000000000000" charset="-122"/>
              </a:rPr>
              <a:t>”</a:t>
            </a:r>
            <a:r>
              <a:rPr lang="en-US" altLang="zh-CN" sz="2890">
                <a:latin typeface="标准粗黑" panose="02000503000000000000" charset="-122"/>
                <a:ea typeface="标准粗黑" panose="02000503000000000000" charset="-122"/>
              </a:rPr>
              <a:t>. </a:t>
            </a:r>
            <a:br>
              <a:rPr lang="en-US" altLang="zh-CN" sz="2890">
                <a:latin typeface="标准粗黑" panose="02000503000000000000" charset="-122"/>
                <a:ea typeface="标准粗黑" panose="02000503000000000000" charset="-122"/>
              </a:rPr>
            </a:br>
            <a:r>
              <a:rPr lang="en-US" altLang="zh-CN" sz="2890" b="1"/>
              <a:t>Wisdom:</a:t>
            </a:r>
            <a:endParaRPr lang="en-US" altLang="zh-CN" sz="2890" b="1"/>
          </a:p>
          <a:p>
            <a:pPr algn="just"/>
            <a:r>
              <a:rPr lang="en-US" altLang="zh-CN" sz="2890"/>
              <a:t>  </a:t>
            </a:r>
            <a:r>
              <a:rPr lang="en-US" altLang="zh-CN" sz="2890">
                <a:latin typeface="标准粗黑" panose="02000503000000000000" charset="-122"/>
                <a:ea typeface="标准粗黑" panose="02000503000000000000" charset="-122"/>
              </a:rPr>
              <a:t>Known for his exceptional intelligence, Zhuge Liang was highly skilled in strategy and governance.</a:t>
            </a:r>
            <a:endParaRPr lang="en-US" altLang="zh-CN" sz="2890">
              <a:latin typeface="标准粗黑" panose="02000503000000000000" charset="-122"/>
              <a:ea typeface="标准粗黑" panose="02000503000000000000" charset="-122"/>
            </a:endParaRPr>
          </a:p>
          <a:p>
            <a:pPr algn="l"/>
            <a:r>
              <a:rPr lang="en-US" altLang="zh-CN" sz="2890" b="1"/>
              <a:t>Diligence and Self</a:t>
            </a:r>
            <a:r>
              <a:rPr lang="zh-CN" altLang="en-US" sz="2890" b="1"/>
              <a:t>-</a:t>
            </a:r>
            <a:r>
              <a:rPr lang="en-US" altLang="zh-CN" sz="2890" b="1"/>
              <a:t>Discipline:</a:t>
            </a:r>
            <a:endParaRPr lang="en-US" altLang="zh-CN" sz="2890" b="1"/>
          </a:p>
          <a:p>
            <a:pPr algn="l"/>
            <a:r>
              <a:rPr lang="en-US" altLang="zh-CN" sz="2890">
                <a:latin typeface="标准粗黑" panose="02000503000000000000" charset="-122"/>
                <a:ea typeface="标准粗黑" panose="02000503000000000000" charset="-122"/>
              </a:rPr>
              <a:t>  Zhuge Liang lived a frugal life and governed with integrity, always leading by example.</a:t>
            </a:r>
            <a:r>
              <a:rPr lang="en-US" altLang="zh-CN" sz="2890"/>
              <a:t> </a:t>
            </a:r>
            <a:endParaRPr lang="zh-CN" altLang="zh-CN" sz="2890"/>
          </a:p>
        </p:txBody>
      </p:sp>
      <p:pic>
        <p:nvPicPr>
          <p:cNvPr id="7" name="图片 6" descr="10286803356d3462e9cb95eb3afe2ac13ae0af2015e37c-AeatDG"/>
          <p:cNvPicPr>
            <a:picLocks noChangeAspect="1"/>
          </p:cNvPicPr>
          <p:nvPr/>
        </p:nvPicPr>
        <p:blipFill>
          <a:blip r:embed="rId2"/>
          <a:stretch>
            <a:fillRect/>
          </a:stretch>
        </p:blipFill>
        <p:spPr>
          <a:xfrm>
            <a:off x="7680305" y="540402"/>
            <a:ext cx="4832985" cy="645033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upload_post_object_v2_2083303335"/>
          <p:cNvPicPr>
            <a:picLocks noChangeAspect="1"/>
          </p:cNvPicPr>
          <p:nvPr/>
        </p:nvPicPr>
        <p:blipFill>
          <a:blip r:embed="rId1">
            <a:alphaModFix amt="54000"/>
          </a:blip>
          <a:stretch>
            <a:fillRect/>
          </a:stretch>
        </p:blipFill>
        <p:spPr>
          <a:xfrm>
            <a:off x="0" y="0"/>
            <a:ext cx="12191977" cy="6867525"/>
          </a:xfrm>
          <a:prstGeom prst="rect">
            <a:avLst/>
          </a:prstGeom>
        </p:spPr>
      </p:pic>
      <p:sp>
        <p:nvSpPr>
          <p:cNvPr id="8" name="文本框 7"/>
          <p:cNvSpPr txBox="1"/>
          <p:nvPr/>
        </p:nvSpPr>
        <p:spPr>
          <a:xfrm>
            <a:off x="217170" y="379095"/>
            <a:ext cx="11794173" cy="706755"/>
          </a:xfrm>
          <a:prstGeom prst="rect">
            <a:avLst/>
          </a:prstGeom>
          <a:noFill/>
        </p:spPr>
        <p:txBody>
          <a:bodyPr wrap="square" rtlCol="0">
            <a:noAutofit/>
          </a:bodyPr>
          <a:p>
            <a:r>
              <a:rPr lang="en-US" altLang="zh-CN" sz="4000">
                <a:solidFill>
                  <a:schemeClr val="tx1"/>
                </a:solidFill>
                <a:latin typeface="华文琥珀" panose="02010800040101010101" charset="-122"/>
                <a:ea typeface="华文琥珀" panose="02010800040101010101" charset="-122"/>
              </a:rPr>
              <a:t>Performance</a:t>
            </a:r>
            <a:r>
              <a:rPr lang="zh-CN" altLang="en-US" sz="4000">
                <a:solidFill>
                  <a:schemeClr val="tx1"/>
                </a:solidFill>
                <a:latin typeface="华文琥珀" panose="02010800040101010101" charset="-122"/>
                <a:ea typeface="华文琥珀" panose="02010800040101010101" charset="-122"/>
              </a:rPr>
              <a:t>:</a:t>
            </a:r>
            <a:r>
              <a:rPr lang="en-US" altLang="zh-CN" sz="4000">
                <a:solidFill>
                  <a:schemeClr val="tx1"/>
                </a:solidFill>
                <a:latin typeface="华文琥珀" panose="02010800040101010101" charset="-122"/>
                <a:ea typeface="华文琥珀" panose="02010800040101010101" charset="-122"/>
              </a:rPr>
              <a:t>The Battle of Hanzhong </a:t>
            </a:r>
            <a:r>
              <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rPr>
              <a:t>汉中之战</a:t>
            </a:r>
            <a:endPar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
        <p:nvSpPr>
          <p:cNvPr id="4" name="文本框 3"/>
          <p:cNvSpPr txBox="1"/>
          <p:nvPr userDrawn="1"/>
        </p:nvSpPr>
        <p:spPr>
          <a:xfrm>
            <a:off x="861906" y="1372049"/>
            <a:ext cx="10471728" cy="553428"/>
          </a:xfrm>
          <a:prstGeom prst="rect">
            <a:avLst/>
          </a:prstGeom>
        </p:spPr>
        <p:txBody>
          <a:bodyPr wrap="square" rtlCol="0">
            <a:noAutofit/>
          </a:bodyPr>
          <a:p>
            <a:r>
              <a:rPr lang="en-US" altLang="zh-CN" sz="2800">
                <a:solidFill>
                  <a:schemeClr val="tx1"/>
                </a:solidFill>
                <a:latin typeface="Arial Rounded MT" charset="0"/>
                <a:ea typeface="Arial Rounded MT" charset="0"/>
                <a:cs typeface="Arial Rounded MT" charset="0"/>
              </a:rPr>
              <a:t>I am a relative of the Han Dynasty, and I have been ordered to punish thieves</a:t>
            </a:r>
            <a:endParaRPr lang="en-US" altLang="zh-CN" sz="2800">
              <a:solidFill>
                <a:schemeClr val="tx1"/>
              </a:solidFill>
              <a:latin typeface="Arial Rounded MT" charset="0"/>
              <a:ea typeface="Arial Rounded MT" charset="0"/>
              <a:cs typeface="Arial Rounded MT" charset="0"/>
            </a:endParaRPr>
          </a:p>
        </p:txBody>
      </p:sp>
      <p:sp>
        <p:nvSpPr>
          <p:cNvPr id="5" name="文本框 4"/>
          <p:cNvSpPr txBox="1"/>
          <p:nvPr userDrawn="1"/>
        </p:nvSpPr>
        <p:spPr>
          <a:xfrm>
            <a:off x="861950" y="2304685"/>
            <a:ext cx="4094480" cy="521970"/>
          </a:xfrm>
          <a:prstGeom prst="rect">
            <a:avLst/>
          </a:prstGeom>
        </p:spPr>
        <p:txBody>
          <a:bodyPr wrap="none" rtlCol="0">
            <a:spAutoFit/>
          </a:bodyPr>
          <a:p>
            <a:r>
              <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rPr>
              <a:t>我乃大汉宗亲，奉旨讨贼</a:t>
            </a:r>
            <a:endPar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upload_post_object_v2_555326686"/>
          <p:cNvPicPr>
            <a:picLocks noChangeAspect="1"/>
          </p:cNvPicPr>
          <p:nvPr/>
        </p:nvPicPr>
        <p:blipFill>
          <a:blip r:embed="rId1">
            <a:alphaModFix amt="75000"/>
          </a:blip>
          <a:srcRect l="3423" t="9763" r="5272" b="14916"/>
          <a:stretch>
            <a:fillRect/>
          </a:stretch>
        </p:blipFill>
        <p:spPr>
          <a:xfrm>
            <a:off x="0" y="0"/>
            <a:ext cx="12191977" cy="6857499"/>
          </a:xfrm>
          <a:prstGeom prst="rect">
            <a:avLst/>
          </a:prstGeom>
        </p:spPr>
      </p:pic>
      <p:sp>
        <p:nvSpPr>
          <p:cNvPr id="8" name="文本框 7"/>
          <p:cNvSpPr txBox="1"/>
          <p:nvPr/>
        </p:nvSpPr>
        <p:spPr>
          <a:xfrm>
            <a:off x="217170" y="379095"/>
            <a:ext cx="11794173" cy="706755"/>
          </a:xfrm>
          <a:prstGeom prst="rect">
            <a:avLst/>
          </a:prstGeom>
          <a:noFill/>
        </p:spPr>
        <p:txBody>
          <a:bodyPr wrap="square" rtlCol="0">
            <a:noAutofit/>
          </a:bodyPr>
          <a:p>
            <a:r>
              <a:rPr lang="en-US" altLang="zh-CN" sz="4000">
                <a:solidFill>
                  <a:schemeClr val="tx1"/>
                </a:solidFill>
                <a:latin typeface="华文琥珀" panose="02010800040101010101" charset="-122"/>
                <a:ea typeface="华文琥珀" panose="02010800040101010101" charset="-122"/>
              </a:rPr>
              <a:t>Performance</a:t>
            </a:r>
            <a:r>
              <a:rPr lang="zh-CN" altLang="en-US" sz="4000">
                <a:solidFill>
                  <a:schemeClr val="tx1"/>
                </a:solidFill>
                <a:latin typeface="华文琥珀" panose="02010800040101010101" charset="-122"/>
                <a:ea typeface="华文琥珀" panose="02010800040101010101" charset="-122"/>
              </a:rPr>
              <a:t>:</a:t>
            </a:r>
            <a:r>
              <a:rPr lang="en-US" altLang="zh-CN" sz="4000">
                <a:solidFill>
                  <a:schemeClr val="tx1"/>
                </a:solidFill>
                <a:latin typeface="华文琥珀" panose="02010800040101010101" charset="-122"/>
                <a:ea typeface="华文琥珀" panose="02010800040101010101" charset="-122"/>
              </a:rPr>
              <a:t>Lose the wheat city </a:t>
            </a:r>
            <a:r>
              <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rPr>
              <a:t>败走麦城</a:t>
            </a:r>
            <a:endPar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
        <p:nvSpPr>
          <p:cNvPr id="4" name="文本框 3"/>
          <p:cNvSpPr txBox="1"/>
          <p:nvPr userDrawn="1"/>
        </p:nvSpPr>
        <p:spPr>
          <a:xfrm>
            <a:off x="861906" y="1372049"/>
            <a:ext cx="10471728" cy="553428"/>
          </a:xfrm>
          <a:prstGeom prst="rect">
            <a:avLst/>
          </a:prstGeom>
        </p:spPr>
        <p:txBody>
          <a:bodyPr wrap="square" rtlCol="0">
            <a:noAutofit/>
          </a:bodyPr>
          <a:p>
            <a:r>
              <a:rPr lang="en-US" altLang="zh-CN" sz="2800">
                <a:solidFill>
                  <a:schemeClr val="tx1"/>
                </a:solidFill>
                <a:latin typeface="Arial Rounded MT" charset="0"/>
                <a:ea typeface="Arial Rounded MT" charset="0"/>
                <a:cs typeface="Arial Rounded MT" charset="0"/>
              </a:rPr>
              <a:t>I feel guilty to my brother for not holding Jingzhou</a:t>
            </a:r>
            <a:endParaRPr lang="en-US" altLang="zh-CN" sz="2800">
              <a:solidFill>
                <a:schemeClr val="tx1"/>
              </a:solidFill>
              <a:latin typeface="Arial Rounded MT" charset="0"/>
              <a:ea typeface="Arial Rounded MT" charset="0"/>
              <a:cs typeface="Arial Rounded MT" charset="0"/>
            </a:endParaRPr>
          </a:p>
        </p:txBody>
      </p:sp>
      <p:sp>
        <p:nvSpPr>
          <p:cNvPr id="5" name="文本框 4"/>
          <p:cNvSpPr txBox="1"/>
          <p:nvPr userDrawn="1"/>
        </p:nvSpPr>
        <p:spPr>
          <a:xfrm>
            <a:off x="861950" y="1925392"/>
            <a:ext cx="4805680" cy="521970"/>
          </a:xfrm>
          <a:prstGeom prst="rect">
            <a:avLst/>
          </a:prstGeom>
        </p:spPr>
        <p:txBody>
          <a:bodyPr wrap="none" rtlCol="0">
            <a:spAutoFit/>
          </a:bodyPr>
          <a:p>
            <a:r>
              <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rPr>
              <a:t>没有守住荆州，我有愧于兄长</a:t>
            </a:r>
            <a:endPar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
        <p:nvSpPr>
          <p:cNvPr id="6" name="文本框 5"/>
          <p:cNvSpPr txBox="1"/>
          <p:nvPr userDrawn="1"/>
        </p:nvSpPr>
        <p:spPr>
          <a:xfrm>
            <a:off x="861950" y="2646819"/>
            <a:ext cx="10471728" cy="553428"/>
          </a:xfrm>
          <a:prstGeom prst="rect">
            <a:avLst/>
          </a:prstGeom>
        </p:spPr>
        <p:txBody>
          <a:bodyPr wrap="square" rtlCol="0">
            <a:noAutofit/>
          </a:bodyPr>
          <a:p>
            <a:r>
              <a:rPr lang="en-US" altLang="zh-CN" sz="2800">
                <a:solidFill>
                  <a:schemeClr val="tx1"/>
                </a:solidFill>
                <a:latin typeface="Arial Rounded MT" charset="0"/>
                <a:ea typeface="Arial Rounded MT" charset="0"/>
                <a:cs typeface="Arial Rounded MT" charset="0"/>
              </a:rPr>
              <a:t>This is Wheat City</a:t>
            </a:r>
            <a:endParaRPr lang="en-US" altLang="zh-CN" sz="2800">
              <a:solidFill>
                <a:schemeClr val="tx1"/>
              </a:solidFill>
              <a:latin typeface="Arial Rounded MT" charset="0"/>
              <a:ea typeface="Arial Rounded MT" charset="0"/>
              <a:cs typeface="Arial Rounded MT" charset="0"/>
            </a:endParaRPr>
          </a:p>
        </p:txBody>
      </p:sp>
      <p:sp>
        <p:nvSpPr>
          <p:cNvPr id="7" name="文本框 6"/>
          <p:cNvSpPr txBox="1"/>
          <p:nvPr userDrawn="1"/>
        </p:nvSpPr>
        <p:spPr>
          <a:xfrm>
            <a:off x="861950" y="3286765"/>
            <a:ext cx="3027680" cy="521970"/>
          </a:xfrm>
          <a:prstGeom prst="rect">
            <a:avLst/>
          </a:prstGeom>
        </p:spPr>
        <p:txBody>
          <a:bodyPr wrap="none" rtlCol="0">
            <a:spAutoFit/>
          </a:bodyPr>
          <a:p>
            <a:r>
              <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rPr>
              <a:t>啊，这里就是麦城</a:t>
            </a:r>
            <a:endPar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pic>
        <p:nvPicPr>
          <p:cNvPr id="10" name="江语晨 - 最后一页 (伴奏)">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8089900" y="1681480"/>
            <a:ext cx="1657350" cy="167195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numSld="987" showWhenStopped="0">
                <p:cTn id="7" repeatCount="indefinite" fill="hold" display="1">
                  <p:stCondLst>
                    <p:cond delay="indefinite"/>
                  </p:stCondLst>
                  <p:endCondLst>
                    <p:cond evt="onStopAudio">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upload_post_object_v2_1233122983"/>
          <p:cNvPicPr>
            <a:picLocks noChangeAspect="1"/>
          </p:cNvPicPr>
          <p:nvPr/>
        </p:nvPicPr>
        <p:blipFill>
          <a:blip r:embed="rId1">
            <a:alphaModFix amt="45000"/>
          </a:blip>
          <a:stretch>
            <a:fillRect/>
          </a:stretch>
        </p:blipFill>
        <p:spPr>
          <a:xfrm>
            <a:off x="33337" y="-4762"/>
            <a:ext cx="12125325" cy="6867525"/>
          </a:xfrm>
          <a:prstGeom prst="rect">
            <a:avLst/>
          </a:prstGeom>
        </p:spPr>
      </p:pic>
      <p:sp>
        <p:nvSpPr>
          <p:cNvPr id="8" name="文本框 7"/>
          <p:cNvSpPr txBox="1"/>
          <p:nvPr/>
        </p:nvSpPr>
        <p:spPr>
          <a:xfrm>
            <a:off x="217170" y="379095"/>
            <a:ext cx="11794173" cy="706755"/>
          </a:xfrm>
          <a:prstGeom prst="rect">
            <a:avLst/>
          </a:prstGeom>
          <a:noFill/>
        </p:spPr>
        <p:txBody>
          <a:bodyPr wrap="square" rtlCol="0">
            <a:noAutofit/>
          </a:bodyPr>
          <a:p>
            <a:r>
              <a:rPr lang="en-US" altLang="zh-CN" sz="4000">
                <a:solidFill>
                  <a:schemeClr val="tx1"/>
                </a:solidFill>
                <a:latin typeface="华文琥珀" panose="02010800040101010101" charset="-122"/>
                <a:ea typeface="华文琥珀" panose="02010800040101010101" charset="-122"/>
              </a:rPr>
              <a:t>Performance</a:t>
            </a:r>
            <a:r>
              <a:rPr lang="zh-CN" altLang="en-US" sz="4000">
                <a:solidFill>
                  <a:schemeClr val="tx1"/>
                </a:solidFill>
                <a:latin typeface="华文琥珀" panose="02010800040101010101" charset="-122"/>
                <a:ea typeface="华文琥珀" panose="02010800040101010101" charset="-122"/>
              </a:rPr>
              <a:t>:</a:t>
            </a:r>
            <a:r>
              <a:rPr lang="en-US" altLang="zh-CN" sz="4000">
                <a:solidFill>
                  <a:schemeClr val="tx1"/>
                </a:solidFill>
                <a:latin typeface="华文琥珀" panose="02010800040101010101" charset="-122"/>
                <a:ea typeface="华文琥珀" panose="02010800040101010101" charset="-122"/>
              </a:rPr>
              <a:t>Send army against Wu </a:t>
            </a:r>
            <a:r>
              <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rPr>
              <a:t>出兵伐吴</a:t>
            </a:r>
            <a:endPar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
        <p:nvSpPr>
          <p:cNvPr id="4" name="文本框 3"/>
          <p:cNvSpPr txBox="1"/>
          <p:nvPr userDrawn="1"/>
        </p:nvSpPr>
        <p:spPr>
          <a:xfrm>
            <a:off x="861906" y="1372049"/>
            <a:ext cx="10471728" cy="553428"/>
          </a:xfrm>
          <a:prstGeom prst="rect">
            <a:avLst/>
          </a:prstGeom>
        </p:spPr>
        <p:txBody>
          <a:bodyPr wrap="square" rtlCol="0">
            <a:noAutofit/>
          </a:bodyPr>
          <a:p>
            <a:r>
              <a:rPr lang="en-US" altLang="zh-CN" sz="2800">
                <a:solidFill>
                  <a:schemeClr val="tx1"/>
                </a:solidFill>
                <a:latin typeface="Arial Rounded MT" charset="0"/>
                <a:ea typeface="Arial Rounded MT" charset="0"/>
                <a:cs typeface="Arial Rounded MT" charset="0"/>
              </a:rPr>
              <a:t>If brother refuses to send troops, I will fight to my death, I will avenge my second brother</a:t>
            </a:r>
            <a:endParaRPr lang="en-US" altLang="zh-CN" sz="2800">
              <a:solidFill>
                <a:schemeClr val="tx1"/>
              </a:solidFill>
              <a:latin typeface="Arial Rounded MT" charset="0"/>
              <a:ea typeface="Arial Rounded MT" charset="0"/>
              <a:cs typeface="Arial Rounded MT" charset="0"/>
            </a:endParaRPr>
          </a:p>
        </p:txBody>
      </p:sp>
      <p:sp>
        <p:nvSpPr>
          <p:cNvPr id="5" name="文本框 4"/>
          <p:cNvSpPr txBox="1"/>
          <p:nvPr userDrawn="1"/>
        </p:nvSpPr>
        <p:spPr>
          <a:xfrm>
            <a:off x="861950" y="2277298"/>
            <a:ext cx="7650480" cy="521970"/>
          </a:xfrm>
          <a:prstGeom prst="rect">
            <a:avLst/>
          </a:prstGeom>
        </p:spPr>
        <p:txBody>
          <a:bodyPr wrap="none" rtlCol="0">
            <a:spAutoFit/>
          </a:bodyPr>
          <a:p>
            <a:r>
              <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rPr>
              <a:t>若陛下不肯发兵，臣拼着一死，也要与二哥报仇</a:t>
            </a:r>
            <a:endPar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
        <p:nvSpPr>
          <p:cNvPr id="6" name="文本框 5"/>
          <p:cNvSpPr txBox="1"/>
          <p:nvPr userDrawn="1"/>
        </p:nvSpPr>
        <p:spPr>
          <a:xfrm>
            <a:off x="861950" y="2646819"/>
            <a:ext cx="10471728" cy="553428"/>
          </a:xfrm>
          <a:prstGeom prst="rect">
            <a:avLst/>
          </a:prstGeom>
        </p:spPr>
        <p:txBody>
          <a:bodyPr wrap="square" rtlCol="0">
            <a:noAutofit/>
          </a:bodyPr>
          <a:p>
            <a:r>
              <a:rPr lang="en-US" altLang="zh-CN" sz="2800">
                <a:solidFill>
                  <a:schemeClr val="tx1"/>
                </a:solidFill>
                <a:latin typeface="Arial Rounded MT" charset="0"/>
                <a:ea typeface="Arial Rounded MT" charset="0"/>
                <a:cs typeface="Arial Rounded MT" charset="0"/>
              </a:rPr>
              <a:t>I would prefer to perish rather than witness brother's presence.</a:t>
            </a:r>
            <a:endParaRPr lang="en-US" altLang="zh-CN" sz="2800">
              <a:solidFill>
                <a:schemeClr val="tx1"/>
              </a:solidFill>
              <a:latin typeface="Arial Rounded MT" charset="0"/>
              <a:ea typeface="Arial Rounded MT" charset="0"/>
              <a:cs typeface="Arial Rounded MT" charset="0"/>
            </a:endParaRPr>
          </a:p>
        </p:txBody>
      </p:sp>
      <p:sp>
        <p:nvSpPr>
          <p:cNvPr id="7" name="文本框 6"/>
          <p:cNvSpPr txBox="1"/>
          <p:nvPr userDrawn="1"/>
        </p:nvSpPr>
        <p:spPr>
          <a:xfrm>
            <a:off x="861950" y="3271148"/>
            <a:ext cx="4450080" cy="521970"/>
          </a:xfrm>
          <a:prstGeom prst="rect">
            <a:avLst/>
          </a:prstGeom>
        </p:spPr>
        <p:txBody>
          <a:bodyPr wrap="none" rtlCol="0">
            <a:spAutoFit/>
          </a:bodyPr>
          <a:p>
            <a:r>
              <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rPr>
              <a:t>此仇不报，臣宁死不见陛下</a:t>
            </a:r>
            <a:endPar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
        <p:nvSpPr>
          <p:cNvPr id="3" name="文本框 2"/>
          <p:cNvSpPr txBox="1"/>
          <p:nvPr userDrawn="1"/>
        </p:nvSpPr>
        <p:spPr>
          <a:xfrm>
            <a:off x="861950" y="4119538"/>
            <a:ext cx="10471728" cy="553428"/>
          </a:xfrm>
          <a:prstGeom prst="rect">
            <a:avLst/>
          </a:prstGeom>
        </p:spPr>
        <p:txBody>
          <a:bodyPr wrap="square" rtlCol="0">
            <a:noAutofit/>
          </a:bodyPr>
          <a:p>
            <a:r>
              <a:rPr lang="en-US" altLang="zh-CN" sz="2800">
                <a:solidFill>
                  <a:schemeClr val="tx1"/>
                </a:solidFill>
                <a:latin typeface="Arial Rounded MT" charset="0"/>
                <a:ea typeface="Arial Rounded MT" charset="0"/>
                <a:cs typeface="Arial Rounded MT" charset="0"/>
              </a:rPr>
              <a:t>My brother, I will go with you</a:t>
            </a:r>
            <a:endParaRPr lang="en-US" altLang="zh-CN" sz="2800">
              <a:solidFill>
                <a:schemeClr val="tx1"/>
              </a:solidFill>
              <a:latin typeface="Arial Rounded MT" charset="0"/>
              <a:ea typeface="Arial Rounded MT" charset="0"/>
              <a:cs typeface="Arial Rounded MT" charset="0"/>
            </a:endParaRPr>
          </a:p>
        </p:txBody>
      </p:sp>
      <p:sp>
        <p:nvSpPr>
          <p:cNvPr id="9" name="文本框 8"/>
          <p:cNvSpPr txBox="1"/>
          <p:nvPr userDrawn="1"/>
        </p:nvSpPr>
        <p:spPr>
          <a:xfrm>
            <a:off x="861621" y="4672984"/>
            <a:ext cx="3027680" cy="521970"/>
          </a:xfrm>
          <a:prstGeom prst="rect">
            <a:avLst/>
          </a:prstGeom>
        </p:spPr>
        <p:txBody>
          <a:bodyPr wrap="none" rtlCol="0">
            <a:spAutoFit/>
          </a:bodyPr>
          <a:p>
            <a:r>
              <a:rPr lang="zh-CN" altLang="en-US" sz="2800">
                <a:solidFill>
                  <a:srgbClr val="7030A0"/>
                </a:solidFill>
                <a:latin typeface="李旭科毛笔行书" panose="02010600030101010101" charset="-122"/>
                <a:ea typeface="李旭科毛笔行书" panose="02010600030101010101" charset="-122"/>
                <a:cs typeface="李旭科毛笔行书" panose="02010600030101010101" charset="-122"/>
              </a:rPr>
              <a:t>三弟，兄与弟同往</a:t>
            </a:r>
            <a:endParaRPr lang="zh-CN" altLang="en-US" sz="2800">
              <a:solidFill>
                <a:srgbClr val="7030A0"/>
              </a:solidFill>
              <a:latin typeface="李旭科毛笔行书" panose="02010600030101010101" charset="-122"/>
              <a:ea typeface="李旭科毛笔行书" panose="02010600030101010101" charset="-122"/>
              <a:cs typeface="李旭科毛笔行书" panose="02010600030101010101" charset="-122"/>
            </a:endParaRPr>
          </a:p>
        </p:txBody>
      </p:sp>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upload_post_object_v2_1854396325"/>
          <p:cNvPicPr>
            <a:picLocks noChangeAspect="1"/>
          </p:cNvPicPr>
          <p:nvPr/>
        </p:nvPicPr>
        <p:blipFill>
          <a:blip r:embed="rId1">
            <a:alphaModFix amt="57000"/>
          </a:blip>
          <a:stretch>
            <a:fillRect/>
          </a:stretch>
        </p:blipFill>
        <p:spPr>
          <a:xfrm>
            <a:off x="14287" y="-4762"/>
            <a:ext cx="12163425" cy="6867525"/>
          </a:xfrm>
          <a:prstGeom prst="rect">
            <a:avLst/>
          </a:prstGeom>
        </p:spPr>
      </p:pic>
      <p:sp>
        <p:nvSpPr>
          <p:cNvPr id="8" name="文本框 7"/>
          <p:cNvSpPr txBox="1"/>
          <p:nvPr/>
        </p:nvSpPr>
        <p:spPr>
          <a:xfrm>
            <a:off x="0" y="287166"/>
            <a:ext cx="12414694" cy="706755"/>
          </a:xfrm>
          <a:prstGeom prst="rect">
            <a:avLst/>
          </a:prstGeom>
          <a:noFill/>
        </p:spPr>
        <p:txBody>
          <a:bodyPr wrap="square" rtlCol="0">
            <a:noAutofit/>
          </a:bodyPr>
          <a:p>
            <a:r>
              <a:rPr lang="en-US" altLang="zh-CN" sz="4000">
                <a:solidFill>
                  <a:schemeClr val="tx1"/>
                </a:solidFill>
                <a:latin typeface="华文琥珀" panose="02010800040101010101" charset="-122"/>
                <a:ea typeface="华文琥珀" panose="02010800040101010101" charset="-122"/>
              </a:rPr>
              <a:t>Performance</a:t>
            </a:r>
            <a:r>
              <a:rPr lang="zh-CN" altLang="en-US" sz="4000">
                <a:solidFill>
                  <a:schemeClr val="tx1"/>
                </a:solidFill>
                <a:latin typeface="华文琥珀" panose="02010800040101010101" charset="-122"/>
                <a:ea typeface="华文琥珀" panose="02010800040101010101" charset="-122"/>
              </a:rPr>
              <a:t>:</a:t>
            </a:r>
            <a:r>
              <a:rPr lang="en-US" altLang="zh-CN" sz="4000">
                <a:solidFill>
                  <a:schemeClr val="tx1"/>
                </a:solidFill>
                <a:latin typeface="华文琥珀" panose="02010800040101010101" charset="-122"/>
                <a:ea typeface="华文琥珀" panose="02010800040101010101" charset="-122"/>
              </a:rPr>
              <a:t>Autumn wind five zhangyuan</a:t>
            </a:r>
            <a:r>
              <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rPr>
              <a:t>秋风五丈原</a:t>
            </a:r>
            <a:endPar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
        <p:nvSpPr>
          <p:cNvPr id="4" name="文本框 3"/>
          <p:cNvSpPr txBox="1"/>
          <p:nvPr userDrawn="1"/>
        </p:nvSpPr>
        <p:spPr>
          <a:xfrm>
            <a:off x="861906" y="1372049"/>
            <a:ext cx="10471728" cy="553428"/>
          </a:xfrm>
          <a:prstGeom prst="rect">
            <a:avLst/>
          </a:prstGeom>
        </p:spPr>
        <p:txBody>
          <a:bodyPr wrap="square" rtlCol="0">
            <a:noAutofit/>
          </a:bodyPr>
          <a:p>
            <a:r>
              <a:rPr lang="en-US" altLang="zh-CN" sz="2800">
                <a:solidFill>
                  <a:schemeClr val="tx1"/>
                </a:solidFill>
                <a:latin typeface="Arial Rounded MT" charset="0"/>
                <a:ea typeface="Arial Rounded MT" charset="0"/>
                <a:cs typeface="Arial Rounded MT" charset="0"/>
              </a:rPr>
              <a:t>Li</a:t>
            </a:r>
            <a:r>
              <a:rPr lang="en-US" altLang="zh-CN" sz="2800">
                <a:solidFill>
                  <a:schemeClr val="tx1"/>
                </a:solidFill>
                <a:latin typeface="Arial Rounded MT" charset="0"/>
                <a:ea typeface="Arial Rounded MT" charset="0"/>
                <a:cs typeface="Arial Rounded MT" charset="0"/>
              </a:rPr>
              <a:t>ang can no longer beg for thieves, leisurely sky, why thinner than me</a:t>
            </a:r>
            <a:endParaRPr lang="en-US" altLang="zh-CN" sz="2800">
              <a:solidFill>
                <a:schemeClr val="tx1"/>
              </a:solidFill>
              <a:latin typeface="Arial Rounded MT" charset="0"/>
              <a:ea typeface="Arial Rounded MT" charset="0"/>
              <a:cs typeface="Arial Rounded MT" charset="0"/>
            </a:endParaRPr>
          </a:p>
        </p:txBody>
      </p:sp>
      <p:sp>
        <p:nvSpPr>
          <p:cNvPr id="5" name="文本框 4"/>
          <p:cNvSpPr txBox="1"/>
          <p:nvPr userDrawn="1"/>
        </p:nvSpPr>
        <p:spPr>
          <a:xfrm>
            <a:off x="861950" y="2304684"/>
            <a:ext cx="6583680" cy="521970"/>
          </a:xfrm>
          <a:prstGeom prst="rect">
            <a:avLst/>
          </a:prstGeom>
        </p:spPr>
        <p:txBody>
          <a:bodyPr wrap="none" rtlCol="0">
            <a:spAutoFit/>
          </a:bodyPr>
          <a:p>
            <a:r>
              <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rPr>
              <a:t>亮再不能临阵讨贼，悠悠苍天，何薄于我</a:t>
            </a:r>
            <a:endPar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
        <p:nvSpPr>
          <p:cNvPr id="6" name="文本框 5"/>
          <p:cNvSpPr txBox="1"/>
          <p:nvPr userDrawn="1"/>
        </p:nvSpPr>
        <p:spPr>
          <a:xfrm>
            <a:off x="861950" y="2888133"/>
            <a:ext cx="10471728" cy="553428"/>
          </a:xfrm>
          <a:prstGeom prst="rect">
            <a:avLst/>
          </a:prstGeom>
        </p:spPr>
        <p:txBody>
          <a:bodyPr wrap="square" rtlCol="0">
            <a:noAutofit/>
          </a:bodyPr>
          <a:p>
            <a:r>
              <a:rPr lang="en-US" altLang="zh-CN" sz="2800">
                <a:solidFill>
                  <a:schemeClr val="tx1"/>
                </a:solidFill>
                <a:latin typeface="Arial Rounded MT" charset="0"/>
                <a:ea typeface="Arial Rounded MT" charset="0"/>
                <a:cs typeface="Arial Rounded MT" charset="0"/>
              </a:rPr>
              <a:t>Take care, Prime Minister</a:t>
            </a:r>
            <a:endParaRPr lang="en-US" altLang="zh-CN" sz="2800">
              <a:solidFill>
                <a:schemeClr val="tx1"/>
              </a:solidFill>
              <a:latin typeface="Arial Rounded MT" charset="0"/>
              <a:ea typeface="Arial Rounded MT" charset="0"/>
              <a:cs typeface="Arial Rounded MT" charset="0"/>
            </a:endParaRPr>
          </a:p>
        </p:txBody>
      </p:sp>
      <p:sp>
        <p:nvSpPr>
          <p:cNvPr id="7" name="文本框 6"/>
          <p:cNvSpPr txBox="1"/>
          <p:nvPr userDrawn="1"/>
        </p:nvSpPr>
        <p:spPr>
          <a:xfrm>
            <a:off x="861950" y="3441594"/>
            <a:ext cx="2672080" cy="521970"/>
          </a:xfrm>
          <a:prstGeom prst="rect">
            <a:avLst/>
          </a:prstGeom>
        </p:spPr>
        <p:txBody>
          <a:bodyPr wrap="none" rtlCol="0">
            <a:spAutoFit/>
          </a:bodyPr>
          <a:p>
            <a:r>
              <a:rPr lang="zh-CN" altLang="en-US" sz="2800">
                <a:solidFill>
                  <a:srgbClr val="7030A0"/>
                </a:solidFill>
                <a:latin typeface="李旭科毛笔行书" panose="02010600030101010101" charset="-122"/>
                <a:ea typeface="李旭科毛笔行书" panose="02010600030101010101" charset="-122"/>
                <a:cs typeface="李旭科毛笔行书" panose="02010600030101010101" charset="-122"/>
              </a:rPr>
              <a:t>丞相，保重啊！</a:t>
            </a:r>
            <a:endParaRPr lang="zh-CN" altLang="en-US" sz="2800">
              <a:solidFill>
                <a:srgbClr val="7030A0"/>
              </a:solidFill>
              <a:latin typeface="李旭科毛笔行书" panose="02010600030101010101" charset="-122"/>
              <a:ea typeface="李旭科毛笔行书" panose="02010600030101010101" charset="-122"/>
              <a:cs typeface="李旭科毛笔行书" panose="02010600030101010101" charset="-122"/>
            </a:endParaRPr>
          </a:p>
        </p:txBody>
      </p:sp>
    </p:spTree>
    <p:custDataLst>
      <p:tags r:id="rId2"/>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416175" y="1706245"/>
            <a:ext cx="7062470" cy="1014730"/>
          </a:xfrm>
          <a:prstGeom prst="rect">
            <a:avLst/>
          </a:prstGeom>
          <a:noFill/>
        </p:spPr>
        <p:txBody>
          <a:bodyPr wrap="square" rtlCol="0">
            <a:spAutoFit/>
          </a:bodyPr>
          <a:p>
            <a:r>
              <a:rPr lang="en-US" altLang="zh-CN" sz="6000">
                <a:solidFill>
                  <a:srgbClr val="FF0000"/>
                </a:solidFill>
                <a:latin typeface="华文琥珀" panose="02010800040101010101" charset="-122"/>
                <a:ea typeface="华文琥珀" panose="02010800040101010101" charset="-122"/>
              </a:rPr>
              <a:t>Thanks for listening!</a:t>
            </a:r>
            <a:endParaRPr lang="en-US" altLang="zh-CN" sz="6000">
              <a:solidFill>
                <a:srgbClr val="FF0000"/>
              </a:solidFill>
              <a:latin typeface="华文琥珀" panose="02010800040101010101" charset="-122"/>
              <a:ea typeface="华文琥珀" panose="02010800040101010101" charset="-122"/>
            </a:endParaRPr>
          </a:p>
        </p:txBody>
      </p:sp>
      <p:sp>
        <p:nvSpPr>
          <p:cNvPr id="5" name="文本框 4"/>
          <p:cNvSpPr txBox="1"/>
          <p:nvPr userDrawn="1"/>
        </p:nvSpPr>
        <p:spPr>
          <a:xfrm>
            <a:off x="1302730" y="3494954"/>
            <a:ext cx="10507243" cy="644268"/>
          </a:xfrm>
          <a:prstGeom prst="rect">
            <a:avLst/>
          </a:prstGeom>
        </p:spPr>
        <p:txBody>
          <a:bodyPr wrap="none" rtlCol="0">
            <a:noAutofit/>
          </a:bodyPr>
          <a:p>
            <a:r>
              <a:rPr lang="en-US" altLang="zh-CN" sz="3200">
                <a:latin typeface="华文琥珀" panose="02010800040101010101" charset="-122"/>
                <a:ea typeface="华文琥珀" panose="02010800040101010101" charset="-122"/>
                <a:cs typeface="华文琥珀" panose="02010800040101010101" charset="-122"/>
              </a:rPr>
              <a:t>group members: </a:t>
            </a:r>
            <a:r>
              <a:rPr lang="zh-CN" altLang="en-US" sz="3200">
                <a:latin typeface="标准粗黑" panose="02000503000000000000" charset="-122"/>
                <a:ea typeface="标准粗黑" panose="02000503000000000000" charset="-122"/>
                <a:cs typeface="华文琥珀" panose="02010800040101010101" charset="-122"/>
              </a:rPr>
              <a:t>王鸣一，孙溯阳，李璟昊，张喆，张耘丰</a:t>
            </a:r>
            <a:endParaRPr lang="zh-CN" altLang="en-US" sz="3200">
              <a:latin typeface="标准粗黑" panose="02000503000000000000" charset="-122"/>
              <a:ea typeface="标准粗黑" panose="02000503000000000000" charset="-122"/>
              <a:cs typeface="华文琥珀" panose="02010800040101010101" charset="-122"/>
            </a:endParaRPr>
          </a:p>
        </p:txBody>
      </p:sp>
      <p:sp>
        <p:nvSpPr>
          <p:cNvPr id="6" name="文本框 5"/>
          <p:cNvSpPr txBox="1"/>
          <p:nvPr userDrawn="1"/>
        </p:nvSpPr>
        <p:spPr>
          <a:xfrm>
            <a:off x="1364364" y="4186887"/>
            <a:ext cx="7696453" cy="532065"/>
          </a:xfrm>
          <a:prstGeom prst="rect">
            <a:avLst/>
          </a:prstGeom>
        </p:spPr>
        <p:txBody>
          <a:bodyPr wrap="none" rtlCol="0">
            <a:noAutofit/>
          </a:bodyPr>
          <a:p>
            <a:r>
              <a:rPr lang="en-US" altLang="zh-CN" sz="3200">
                <a:latin typeface="华文琥珀" panose="02010800040101010101" charset="-122"/>
                <a:ea typeface="华文琥珀" panose="02010800040101010101" charset="-122"/>
                <a:cs typeface="华文琥珀" panose="02010800040101010101" charset="-122"/>
              </a:rPr>
              <a:t>reporting time</a:t>
            </a:r>
            <a:r>
              <a:rPr lang="zh-CN" altLang="en-US" sz="3200">
                <a:latin typeface="华文琥珀" panose="02010800040101010101" charset="-122"/>
                <a:ea typeface="华文琥珀" panose="02010800040101010101" charset="-122"/>
                <a:cs typeface="华文琥珀" panose="02010800040101010101" charset="-122"/>
              </a:rPr>
              <a:t>：</a:t>
            </a:r>
            <a:r>
              <a:rPr lang="en-US" altLang="zh-CN" sz="3200">
                <a:latin typeface="标准粗黑" panose="02000503000000000000" charset="-122"/>
                <a:ea typeface="标准粗黑" panose="02000503000000000000" charset="-122"/>
                <a:cs typeface="华文琥珀" panose="02010800040101010101" charset="-122"/>
              </a:rPr>
              <a:t>October 31st</a:t>
            </a:r>
            <a:endParaRPr lang="zh-CN" altLang="en-US" sz="3200">
              <a:latin typeface="标准粗黑" panose="02000503000000000000" charset="-122"/>
              <a:ea typeface="标准粗黑" panose="02000503000000000000" charset="-122"/>
              <a:cs typeface="华文琥珀" panose="02010800040101010101"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upload_post_object_v2_2499349209"/>
          <p:cNvPicPr>
            <a:picLocks noChangeAspect="1"/>
          </p:cNvPicPr>
          <p:nvPr/>
        </p:nvPicPr>
        <p:blipFill>
          <a:blip r:embed="rId1">
            <a:alphaModFix amt="57000"/>
          </a:blip>
          <a:stretch>
            <a:fillRect/>
          </a:stretch>
        </p:blipFill>
        <p:spPr>
          <a:xfrm>
            <a:off x="0" y="0"/>
            <a:ext cx="12192036" cy="6858020"/>
          </a:xfrm>
          <a:prstGeom prst="rect">
            <a:avLst/>
          </a:prstGeom>
        </p:spPr>
      </p:pic>
      <p:sp>
        <p:nvSpPr>
          <p:cNvPr id="8" name="文本框 7"/>
          <p:cNvSpPr txBox="1"/>
          <p:nvPr/>
        </p:nvSpPr>
        <p:spPr>
          <a:xfrm>
            <a:off x="217170" y="379095"/>
            <a:ext cx="11541368" cy="706755"/>
          </a:xfrm>
          <a:prstGeom prst="rect">
            <a:avLst/>
          </a:prstGeom>
          <a:noFill/>
        </p:spPr>
        <p:txBody>
          <a:bodyPr wrap="square" rtlCol="0">
            <a:noAutofit/>
          </a:bodyPr>
          <a:p>
            <a:r>
              <a:rPr lang="en-US" altLang="zh-CN" sz="4000">
                <a:solidFill>
                  <a:schemeClr val="tx1"/>
                </a:solidFill>
                <a:latin typeface="华文琥珀" panose="02010800040101010101" charset="-122"/>
                <a:ea typeface="华文琥珀" panose="02010800040101010101" charset="-122"/>
              </a:rPr>
              <a:t>Performance</a:t>
            </a:r>
            <a:r>
              <a:rPr lang="zh-CN" altLang="en-US" sz="4000">
                <a:solidFill>
                  <a:schemeClr val="tx1"/>
                </a:solidFill>
                <a:latin typeface="华文琥珀" panose="02010800040101010101" charset="-122"/>
                <a:ea typeface="华文琥珀" panose="02010800040101010101" charset="-122"/>
              </a:rPr>
              <a:t>:</a:t>
            </a:r>
            <a:r>
              <a:rPr lang="en-US" altLang="zh-CN" sz="4000">
                <a:solidFill>
                  <a:schemeClr val="tx1"/>
                </a:solidFill>
                <a:latin typeface="华文琥珀" panose="02010800040101010101" charset="-122"/>
                <a:ea typeface="华文琥珀" panose="02010800040101010101" charset="-122"/>
              </a:rPr>
              <a:t>three mariage in peachs </a:t>
            </a:r>
            <a:r>
              <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rPr>
              <a:t>桃园三结义</a:t>
            </a:r>
            <a:endPar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pic>
        <p:nvPicPr>
          <p:cNvPr id="11" name="图片 10" descr="upload_post_object_v2_2232197792"/>
          <p:cNvPicPr>
            <a:picLocks noChangeAspect="1"/>
          </p:cNvPicPr>
          <p:nvPr/>
        </p:nvPicPr>
        <p:blipFill>
          <a:blip r:embed="rId2"/>
          <a:srcRect l="10566" t="28664" r="16891"/>
          <a:stretch>
            <a:fillRect/>
          </a:stretch>
        </p:blipFill>
        <p:spPr>
          <a:xfrm>
            <a:off x="7603433" y="2418958"/>
            <a:ext cx="4588659" cy="4439065"/>
          </a:xfrm>
          <a:prstGeom prst="rect">
            <a:avLst/>
          </a:prstGeom>
        </p:spPr>
      </p:pic>
      <p:sp>
        <p:nvSpPr>
          <p:cNvPr id="12" name="文本框 11"/>
          <p:cNvSpPr txBox="1"/>
          <p:nvPr userDrawn="1"/>
        </p:nvSpPr>
        <p:spPr>
          <a:xfrm>
            <a:off x="217182" y="1773641"/>
            <a:ext cx="10471728" cy="553428"/>
          </a:xfrm>
          <a:prstGeom prst="rect">
            <a:avLst/>
          </a:prstGeom>
        </p:spPr>
        <p:txBody>
          <a:bodyPr wrap="square" rtlCol="0">
            <a:noAutofit/>
          </a:bodyPr>
          <a:p>
            <a:r>
              <a:rPr lang="en-US" altLang="zh-CN" sz="2800">
                <a:latin typeface="Arial Rounded MT" charset="0"/>
                <a:ea typeface="Arial Rounded MT" charset="0"/>
                <a:cs typeface="Arial Rounded MT" charset="0"/>
              </a:rPr>
              <a:t>Not to be born on the same day, but to die on the same day</a:t>
            </a:r>
            <a:endParaRPr lang="zh-CN" altLang="en-US" sz="2800">
              <a:latin typeface="Arial Rounded MT" charset="0"/>
              <a:ea typeface="Arial Rounded MT" charset="0"/>
              <a:cs typeface="Arial Rounded MT" charset="0"/>
            </a:endParaRPr>
          </a:p>
        </p:txBody>
      </p:sp>
      <p:sp>
        <p:nvSpPr>
          <p:cNvPr id="2" name="文本框 1"/>
          <p:cNvSpPr txBox="1"/>
          <p:nvPr userDrawn="1"/>
        </p:nvSpPr>
        <p:spPr>
          <a:xfrm>
            <a:off x="332740" y="2418715"/>
            <a:ext cx="6939280" cy="521970"/>
          </a:xfrm>
          <a:prstGeom prst="rect">
            <a:avLst/>
          </a:prstGeom>
        </p:spPr>
        <p:txBody>
          <a:bodyPr wrap="none" rtlCol="0">
            <a:spAutoFit/>
          </a:bodyPr>
          <a:p>
            <a:r>
              <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rPr>
              <a:t>不求同年同月同日生，单愿同年同月同日死</a:t>
            </a:r>
            <a:endPar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4299585" y="944880"/>
            <a:ext cx="7328535" cy="4691380"/>
          </a:xfrm>
        </p:spPr>
        <p:txBody>
          <a:bodyPr>
            <a:noAutofit/>
          </a:bodyPr>
          <a:p>
            <a:r>
              <a:rPr lang="zh-CN" altLang="zh-CN" sz="3200">
                <a:latin typeface="标准粗黑" panose="02000503000000000000" charset="-122"/>
                <a:ea typeface="标准粗黑" panose="02000503000000000000" charset="-122"/>
              </a:rPr>
              <a:t>Liu Bei, also known as Xuande, born in Zhuo County of You Province around 161 AD. Although </a:t>
            </a:r>
            <a:r>
              <a:rPr lang="en-US" altLang="zh-CN" sz="3200">
                <a:latin typeface="标准粗黑" panose="02000503000000000000" charset="-122"/>
                <a:ea typeface="标准粗黑" panose="02000503000000000000" charset="-122"/>
              </a:rPr>
              <a:t>He</a:t>
            </a:r>
            <a:r>
              <a:rPr lang="zh-CN" altLang="zh-CN" sz="3200">
                <a:latin typeface="标准粗黑" panose="02000503000000000000" charset="-122"/>
                <a:ea typeface="标准粗黑" panose="02000503000000000000" charset="-122"/>
              </a:rPr>
              <a:t> claimed descent from the royal lineage of Liu Sheng, the Prince of Zhongshan, </a:t>
            </a:r>
            <a:r>
              <a:rPr lang="en-US" altLang="zh-CN" sz="3200">
                <a:latin typeface="标准粗黑" panose="02000503000000000000" charset="-122"/>
                <a:ea typeface="标准粗黑" panose="02000503000000000000" charset="-122"/>
              </a:rPr>
              <a:t>his</a:t>
            </a:r>
            <a:r>
              <a:rPr lang="zh-CN" altLang="zh-CN" sz="3200">
                <a:latin typeface="标准粗黑" panose="02000503000000000000" charset="-122"/>
                <a:ea typeface="标准粗黑" panose="02000503000000000000" charset="-122"/>
              </a:rPr>
              <a:t> life began in humble conditions. However, </a:t>
            </a:r>
            <a:r>
              <a:rPr lang="en-US" altLang="zh-CN" sz="3200">
                <a:latin typeface="标准粗黑" panose="02000503000000000000" charset="-122"/>
                <a:ea typeface="标准粗黑" panose="02000503000000000000" charset="-122"/>
              </a:rPr>
              <a:t>He</a:t>
            </a:r>
            <a:r>
              <a:rPr lang="zh-CN" altLang="zh-CN" sz="3200">
                <a:latin typeface="标准粗黑" panose="02000503000000000000" charset="-122"/>
                <a:ea typeface="标准粗黑" panose="02000503000000000000" charset="-122"/>
              </a:rPr>
              <a:t> believed deeply in the mission of restoring the Han dynasty</a:t>
            </a:r>
            <a:r>
              <a:rPr lang="en-US" altLang="zh-CN" sz="3200">
                <a:latin typeface="标准粗黑" panose="02000503000000000000" charset="-122"/>
                <a:ea typeface="标准粗黑" panose="02000503000000000000" charset="-122"/>
              </a:rPr>
              <a:t>.</a:t>
            </a:r>
            <a:endParaRPr lang="en-US" altLang="zh-CN" sz="3200">
              <a:latin typeface="标准粗黑" panose="02000503000000000000" charset="-122"/>
              <a:ea typeface="标准粗黑" panose="02000503000000000000" charset="-122"/>
            </a:endParaRPr>
          </a:p>
        </p:txBody>
      </p:sp>
      <p:pic>
        <p:nvPicPr>
          <p:cNvPr id="4" name="图片 3" descr="22620d38a15ae5dc467fcdbc745f779d6469515b14c6d2-M4047W"/>
          <p:cNvPicPr>
            <a:picLocks noChangeAspect="1"/>
          </p:cNvPicPr>
          <p:nvPr/>
        </p:nvPicPr>
        <p:blipFill>
          <a:blip r:embed="rId2"/>
          <a:stretch>
            <a:fillRect/>
          </a:stretch>
        </p:blipFill>
        <p:spPr>
          <a:xfrm>
            <a:off x="0" y="308007"/>
            <a:ext cx="4898390" cy="6858000"/>
          </a:xfrm>
          <a:prstGeom prst="rect">
            <a:avLst/>
          </a:prstGeom>
        </p:spPr>
      </p:pic>
      <p:sp>
        <p:nvSpPr>
          <p:cNvPr id="8" name="文本框 7"/>
          <p:cNvSpPr txBox="1"/>
          <p:nvPr/>
        </p:nvSpPr>
        <p:spPr>
          <a:xfrm>
            <a:off x="217170" y="379095"/>
            <a:ext cx="9374505" cy="706755"/>
          </a:xfrm>
          <a:prstGeom prst="rect">
            <a:avLst/>
          </a:prstGeom>
          <a:noFill/>
        </p:spPr>
        <p:txBody>
          <a:bodyPr wrap="square" rtlCol="0">
            <a:spAutoFit/>
          </a:bodyPr>
          <a:p>
            <a:r>
              <a:rPr lang="zh-CN" altLang="en-US" sz="4000">
                <a:solidFill>
                  <a:schemeClr val="tx1"/>
                </a:solidFill>
                <a:latin typeface="华文琥珀" panose="02010800040101010101" charset="-122"/>
                <a:ea typeface="华文琥珀" panose="02010800040101010101" charset="-122"/>
              </a:rPr>
              <a:t>Character Introduction:</a:t>
            </a:r>
            <a:r>
              <a:rPr lang="zh-CN" altLang="en-US" sz="4000">
                <a:solidFill>
                  <a:schemeClr val="tx1"/>
                </a:solidFill>
                <a:latin typeface="李旭科毛笔行书" panose="02010600030101010101" charset="-122"/>
                <a:ea typeface="李旭科毛笔行书" panose="02010600030101010101" charset="-122"/>
              </a:rPr>
              <a:t> </a:t>
            </a:r>
            <a:r>
              <a:rPr lang="en-US" altLang="zh-CN" sz="4000">
                <a:solidFill>
                  <a:schemeClr val="tx1"/>
                </a:solidFill>
                <a:latin typeface="华文琥珀" panose="02010800040101010101" charset="-122"/>
                <a:ea typeface="华文琥珀" panose="02010800040101010101" charset="-122"/>
              </a:rPr>
              <a:t>Liu Bei</a:t>
            </a:r>
            <a:r>
              <a:rPr lang="zh-CN" altLang="en-US" sz="4000">
                <a:solidFill>
                  <a:srgbClr val="FF0000"/>
                </a:solidFill>
                <a:latin typeface="李旭科毛笔行书" panose="02010600030101010101" charset="-122"/>
                <a:ea typeface="李旭科毛笔行书" panose="02010600030101010101" charset="-122"/>
              </a:rPr>
              <a:t>刘备</a:t>
            </a:r>
            <a:endParaRPr lang="zh-CN" altLang="en-US" sz="4000">
              <a:solidFill>
                <a:srgbClr val="FF0000"/>
              </a:solidFill>
              <a:latin typeface="李旭科毛笔行书" panose="02010600030101010101" charset="-122"/>
              <a:ea typeface="李旭科毛笔行书" panose="02010600030101010101" charset="-122"/>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4624070" y="1273175"/>
            <a:ext cx="6756400" cy="4500245"/>
          </a:xfrm>
        </p:spPr>
        <p:txBody>
          <a:bodyPr>
            <a:noAutofit/>
          </a:bodyPr>
          <a:p>
            <a:r>
              <a:rPr lang="en-US" altLang="zh-CN" sz="3200">
                <a:latin typeface="标准粗黑" panose="02000503000000000000" charset="-122"/>
                <a:ea typeface="标准粗黑" panose="02000503000000000000" charset="-122"/>
              </a:rPr>
              <a:t>His character is most vividly defined by his strong sense of benevolence, loyalty, and righteousness. He always treated those around him with sincerity, respect, and kindness, believing that a leader's true strength lay in winning the hearts of the people.</a:t>
            </a:r>
            <a:endParaRPr lang="en-US" altLang="zh-CN" sz="3200">
              <a:latin typeface="标准粗黑" panose="02000503000000000000" charset="-122"/>
              <a:ea typeface="标准粗黑" panose="02000503000000000000" charset="-122"/>
            </a:endParaRPr>
          </a:p>
        </p:txBody>
      </p:sp>
      <p:pic>
        <p:nvPicPr>
          <p:cNvPr id="4" name="图片 3" descr="22620d38a15ae5dc467fcdbc745f779d6469515b14c6d2-M4047W"/>
          <p:cNvPicPr>
            <a:picLocks noChangeAspect="1"/>
          </p:cNvPicPr>
          <p:nvPr/>
        </p:nvPicPr>
        <p:blipFill>
          <a:blip r:embed="rId2"/>
          <a:stretch>
            <a:fillRect/>
          </a:stretch>
        </p:blipFill>
        <p:spPr>
          <a:xfrm>
            <a:off x="0" y="290195"/>
            <a:ext cx="4898390" cy="6858000"/>
          </a:xfrm>
          <a:prstGeom prst="rect">
            <a:avLst/>
          </a:prstGeom>
        </p:spPr>
      </p:pic>
      <p:sp>
        <p:nvSpPr>
          <p:cNvPr id="8" name="文本框 7"/>
          <p:cNvSpPr txBox="1"/>
          <p:nvPr/>
        </p:nvSpPr>
        <p:spPr>
          <a:xfrm>
            <a:off x="217170" y="379095"/>
            <a:ext cx="9374505" cy="706755"/>
          </a:xfrm>
          <a:prstGeom prst="rect">
            <a:avLst/>
          </a:prstGeom>
          <a:noFill/>
        </p:spPr>
        <p:txBody>
          <a:bodyPr wrap="square" rtlCol="0">
            <a:spAutoFit/>
          </a:bodyPr>
          <a:p>
            <a:r>
              <a:rPr lang="zh-CN" altLang="en-US" sz="4000">
                <a:solidFill>
                  <a:schemeClr val="tx1"/>
                </a:solidFill>
                <a:latin typeface="华文琥珀" panose="02010800040101010101" charset="-122"/>
                <a:ea typeface="华文琥珀" panose="02010800040101010101" charset="-122"/>
              </a:rPr>
              <a:t>Character Introduction:</a:t>
            </a:r>
            <a:r>
              <a:rPr lang="zh-CN" altLang="en-US" sz="4000">
                <a:solidFill>
                  <a:schemeClr val="tx1"/>
                </a:solidFill>
                <a:latin typeface="李旭科毛笔行书" panose="02010600030101010101" charset="-122"/>
                <a:ea typeface="李旭科毛笔行书" panose="02010600030101010101" charset="-122"/>
              </a:rPr>
              <a:t> </a:t>
            </a:r>
            <a:r>
              <a:rPr lang="en-US" altLang="zh-CN" sz="4000">
                <a:solidFill>
                  <a:schemeClr val="tx1"/>
                </a:solidFill>
                <a:latin typeface="华文琥珀" panose="02010800040101010101" charset="-122"/>
                <a:ea typeface="华文琥珀" panose="02010800040101010101" charset="-122"/>
              </a:rPr>
              <a:t>Liu Bei</a:t>
            </a:r>
            <a:r>
              <a:rPr lang="zh-CN" altLang="en-US" sz="4000">
                <a:solidFill>
                  <a:srgbClr val="FF0000"/>
                </a:solidFill>
                <a:latin typeface="李旭科毛笔行书" panose="02010600030101010101" charset="-122"/>
                <a:ea typeface="李旭科毛笔行书" panose="02010600030101010101" charset="-122"/>
              </a:rPr>
              <a:t>刘备</a:t>
            </a:r>
            <a:endParaRPr lang="zh-CN" altLang="en-US" sz="4000">
              <a:solidFill>
                <a:srgbClr val="FF0000"/>
              </a:solidFill>
              <a:latin typeface="李旭科毛笔行书" panose="02010600030101010101" charset="-122"/>
              <a:ea typeface="李旭科毛笔行书" panose="02010600030101010101" charset="-122"/>
            </a:endParaRPr>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283210" y="998855"/>
            <a:ext cx="7916545" cy="4264660"/>
          </a:xfrm>
        </p:spPr>
        <p:txBody>
          <a:bodyPr>
            <a:noAutofit/>
          </a:bodyPr>
          <a:lstStyle/>
          <a:p>
            <a:pPr algn="l"/>
            <a:r>
              <a:rPr lang="zh-CN" altLang="en-US" sz="2100" b="1" dirty="0">
                <a:solidFill>
                  <a:schemeClr val="tx1"/>
                </a:solidFill>
                <a:latin typeface="标准粗黑" panose="02000503000000000000" charset="-122"/>
                <a:ea typeface="标准粗黑" panose="02000503000000000000" charset="-122"/>
                <a:cs typeface="标准粗黑" panose="02000503000000000000" charset="-122"/>
              </a:rPr>
              <a:t>Guan Yu, styled Yunchang, was a renowned general of the Shu Han during the Three Kingdoms period. he is celebrated as the foremost among the "Five Tiger Generals" </a:t>
            </a:r>
            <a:endParaRPr lang="zh-CN" altLang="en-US" sz="2100" b="1" dirty="0">
              <a:solidFill>
                <a:schemeClr val="tx1"/>
              </a:solidFill>
              <a:latin typeface="标准粗黑" panose="02000503000000000000" charset="-122"/>
              <a:ea typeface="标准粗黑" panose="02000503000000000000" charset="-122"/>
              <a:cs typeface="标准粗黑" panose="02000503000000000000" charset="-122"/>
            </a:endParaRPr>
          </a:p>
          <a:p>
            <a:pPr algn="l"/>
            <a:r>
              <a:rPr lang="zh-CN" altLang="en-US" sz="2100" b="1" dirty="0">
                <a:solidFill>
                  <a:schemeClr val="tx1"/>
                </a:solidFill>
                <a:latin typeface="标准粗黑" panose="02000503000000000000" charset="-122"/>
                <a:ea typeface="标准粗黑" panose="02000503000000000000" charset="-122"/>
                <a:cs typeface="标准粗黑" panose="02000503000000000000" charset="-122"/>
              </a:rPr>
              <a:t>﻿As a key general of Shu Han, Guan Yu was exceptionally brave.</a:t>
            </a:r>
            <a:r>
              <a:rPr lang="en-US" altLang="zh-CN" sz="2100" b="1" dirty="0">
                <a:solidFill>
                  <a:schemeClr val="tx1"/>
                </a:solidFill>
                <a:latin typeface="标准粗黑" panose="02000503000000000000" charset="-122"/>
                <a:ea typeface="标准粗黑" panose="02000503000000000000" charset="-122"/>
                <a:cs typeface="标准粗黑" panose="02000503000000000000" charset="-122"/>
              </a:rPr>
              <a:t> In order to reunite with Liu Bei, Guan Yu cross five passes and slay six </a:t>
            </a:r>
            <a:r>
              <a:rPr lang="en-US" altLang="zh-CN" sz="2100" b="1" dirty="0" err="1">
                <a:solidFill>
                  <a:schemeClr val="tx1"/>
                </a:solidFill>
                <a:latin typeface="标准粗黑" panose="02000503000000000000" charset="-122"/>
                <a:ea typeface="标准粗黑" panose="02000503000000000000" charset="-122"/>
                <a:cs typeface="标准粗黑" panose="02000503000000000000" charset="-122"/>
              </a:rPr>
              <a:t>generals.After</a:t>
            </a:r>
            <a:r>
              <a:rPr lang="en-US" altLang="zh-CN" sz="2100" b="1" dirty="0">
                <a:solidFill>
                  <a:schemeClr val="tx1"/>
                </a:solidFill>
                <a:latin typeface="标准粗黑" panose="02000503000000000000" charset="-122"/>
                <a:ea typeface="标准粗黑" panose="02000503000000000000" charset="-122"/>
                <a:cs typeface="标准粗黑" panose="02000503000000000000" charset="-122"/>
              </a:rPr>
              <a:t> finding out that Sun Wu had set a trap at the banquet, Guan Yu still went to the meeting alone with his sword and came back safely</a:t>
            </a:r>
            <a:r>
              <a:rPr lang="zh-CN" altLang="en-US" sz="2100" b="1" dirty="0">
                <a:solidFill>
                  <a:schemeClr val="tx1"/>
                </a:solidFill>
                <a:latin typeface="标准粗黑" panose="02000503000000000000" charset="-122"/>
                <a:ea typeface="标准粗黑" panose="02000503000000000000" charset="-122"/>
                <a:cs typeface="标准粗黑" panose="02000503000000000000" charset="-122"/>
              </a:rPr>
              <a:t>.</a:t>
            </a:r>
            <a:r>
              <a:rPr lang="en-US" altLang="zh-CN" sz="2100" b="1" dirty="0">
                <a:solidFill>
                  <a:schemeClr val="tx1"/>
                </a:solidFill>
                <a:latin typeface="标准粗黑" panose="02000503000000000000" charset="-122"/>
                <a:ea typeface="标准粗黑" panose="02000503000000000000" charset="-122"/>
                <a:cs typeface="标准粗黑" panose="02000503000000000000" charset="-122"/>
              </a:rPr>
              <a:t> When Liu Bei advanced into </a:t>
            </a:r>
            <a:r>
              <a:rPr lang="en-US" altLang="zh-CN" sz="2100" b="1" dirty="0" err="1">
                <a:solidFill>
                  <a:schemeClr val="tx1"/>
                </a:solidFill>
                <a:latin typeface="标准粗黑" panose="02000503000000000000" charset="-122"/>
                <a:ea typeface="标准粗黑" panose="02000503000000000000" charset="-122"/>
                <a:cs typeface="标准粗黑" panose="02000503000000000000" charset="-122"/>
              </a:rPr>
              <a:t>Hanzhong</a:t>
            </a:r>
            <a:r>
              <a:rPr lang="en-US" altLang="zh-CN" sz="2100" b="1" dirty="0">
                <a:solidFill>
                  <a:schemeClr val="tx1"/>
                </a:solidFill>
                <a:latin typeface="标准粗黑" panose="02000503000000000000" charset="-122"/>
                <a:ea typeface="标准粗黑" panose="02000503000000000000" charset="-122"/>
                <a:cs typeface="标准粗黑" panose="02000503000000000000" charset="-122"/>
              </a:rPr>
              <a:t>, Guan Yu took advantage and release the Han river’s water, ultimately annihilating Yu Jin's forces of seven armies.</a:t>
            </a:r>
            <a:endParaRPr lang="en-US" altLang="zh-CN" sz="2100" b="1" dirty="0">
              <a:solidFill>
                <a:schemeClr val="tx1"/>
              </a:solidFill>
              <a:latin typeface="标准粗黑" panose="02000503000000000000" charset="-122"/>
              <a:ea typeface="标准粗黑" panose="02000503000000000000" charset="-122"/>
              <a:cs typeface="标准粗黑" panose="02000503000000000000" charset="-122"/>
            </a:endParaRPr>
          </a:p>
        </p:txBody>
      </p:sp>
      <p:sp>
        <p:nvSpPr>
          <p:cNvPr id="8" name="文本框 7"/>
          <p:cNvSpPr txBox="1"/>
          <p:nvPr/>
        </p:nvSpPr>
        <p:spPr>
          <a:xfrm>
            <a:off x="283210" y="379095"/>
            <a:ext cx="9374505" cy="706755"/>
          </a:xfrm>
          <a:prstGeom prst="rect">
            <a:avLst/>
          </a:prstGeom>
          <a:noFill/>
        </p:spPr>
        <p:txBody>
          <a:bodyPr wrap="square" rtlCol="0">
            <a:spAutoFit/>
          </a:bodyPr>
          <a:lstStyle/>
          <a:p>
            <a:r>
              <a:rPr lang="zh-CN" altLang="en-US" sz="4000">
                <a:solidFill>
                  <a:schemeClr val="tx1"/>
                </a:solidFill>
                <a:latin typeface="华文琥珀" panose="02010800040101010101" charset="-122"/>
                <a:ea typeface="华文琥珀" panose="02010800040101010101" charset="-122"/>
              </a:rPr>
              <a:t>Character Introduction:</a:t>
            </a:r>
            <a:r>
              <a:rPr lang="zh-CN" altLang="en-US" sz="4000">
                <a:solidFill>
                  <a:schemeClr val="tx1"/>
                </a:solidFill>
                <a:latin typeface="李旭科毛笔行书" panose="02010600030101010101" charset="-122"/>
                <a:ea typeface="李旭科毛笔行书" panose="02010600030101010101" charset="-122"/>
              </a:rPr>
              <a:t> </a:t>
            </a:r>
            <a:r>
              <a:rPr lang="zh-CN" altLang="en-US" sz="4000">
                <a:solidFill>
                  <a:schemeClr val="tx1"/>
                </a:solidFill>
                <a:latin typeface="华文琥珀" panose="02010800040101010101" charset="-122"/>
                <a:ea typeface="华文琥珀" panose="02010800040101010101" charset="-122"/>
              </a:rPr>
              <a:t>Guan Yu</a:t>
            </a:r>
            <a:r>
              <a:rPr lang="zh-CN" altLang="en-US" sz="4000">
                <a:solidFill>
                  <a:srgbClr val="FF0000"/>
                </a:solidFill>
                <a:latin typeface="李旭科毛笔行书" panose="02010600030101010101" charset="-122"/>
                <a:ea typeface="李旭科毛笔行书" panose="02010600030101010101" charset="-122"/>
              </a:rPr>
              <a:t>关羽</a:t>
            </a:r>
            <a:endParaRPr lang="zh-CN" altLang="en-US" sz="4000">
              <a:solidFill>
                <a:srgbClr val="FF0000"/>
              </a:solidFill>
              <a:latin typeface="李旭科毛笔行书" panose="02010600030101010101" charset="-122"/>
              <a:ea typeface="李旭科毛笔行书" panose="02010600030101010101" charset="-122"/>
            </a:endParaRPr>
          </a:p>
        </p:txBody>
      </p:sp>
      <p:pic>
        <p:nvPicPr>
          <p:cNvPr id="9" name="图片 8" descr="12feead09fb7910383359d6f2b94bca955c62d063872fc-g1Tdy4"/>
          <p:cNvPicPr>
            <a:picLocks noChangeAspect="1"/>
          </p:cNvPicPr>
          <p:nvPr/>
        </p:nvPicPr>
        <p:blipFill>
          <a:blip r:embed="rId2"/>
          <a:stretch>
            <a:fillRect/>
          </a:stretch>
        </p:blipFill>
        <p:spPr>
          <a:xfrm>
            <a:off x="5910580" y="1209675"/>
            <a:ext cx="6340475" cy="503936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custDataLst>
              <p:tags r:id="rId1"/>
            </p:custDataLst>
          </p:nvPr>
        </p:nvSpPr>
        <p:spPr>
          <a:xfrm>
            <a:off x="283210" y="1002665"/>
            <a:ext cx="7426325" cy="4900930"/>
          </a:xfrm>
        </p:spPr>
        <p:txBody>
          <a:bodyPr>
            <a:noAutofit/>
          </a:bodyPr>
          <a:lstStyle/>
          <a:p>
            <a:pPr algn="l"/>
            <a:r>
              <a:rPr lang="zh-CN" altLang="en-US" b="1" dirty="0">
                <a:solidFill>
                  <a:schemeClr val="tx1"/>
                </a:solidFill>
                <a:latin typeface="标准粗黑" panose="02000503000000000000" charset="-122"/>
                <a:ea typeface="标准粗黑" panose="02000503000000000000" charset="-122"/>
              </a:rPr>
              <a:t>Guan Yu was not only exceptionally brave but also known for his loyalty and righteousness. When he was forced to rely on Cao Cao. Upon learning </a:t>
            </a:r>
            <a:r>
              <a:rPr lang="en-US" altLang="zh-CN" b="1" dirty="0">
                <a:solidFill>
                  <a:schemeClr val="tx1"/>
                </a:solidFill>
                <a:latin typeface="标准粗黑" panose="02000503000000000000" charset="-122"/>
                <a:ea typeface="标准粗黑" panose="02000503000000000000" charset="-122"/>
              </a:rPr>
              <a:t>where </a:t>
            </a:r>
            <a:r>
              <a:rPr lang="zh-CN" altLang="en-US" b="1" dirty="0">
                <a:solidFill>
                  <a:schemeClr val="tx1"/>
                </a:solidFill>
                <a:latin typeface="标准粗黑" panose="02000503000000000000" charset="-122"/>
                <a:ea typeface="标准粗黑" panose="02000503000000000000" charset="-122"/>
              </a:rPr>
              <a:t>Liu Bei </a:t>
            </a:r>
            <a:r>
              <a:rPr lang="en-US" altLang="zh-CN" b="1" dirty="0">
                <a:solidFill>
                  <a:schemeClr val="tx1"/>
                </a:solidFill>
                <a:latin typeface="标准粗黑" panose="02000503000000000000" charset="-122"/>
                <a:ea typeface="标准粗黑" panose="02000503000000000000" charset="-122"/>
              </a:rPr>
              <a:t>is</a:t>
            </a:r>
            <a:r>
              <a:rPr lang="zh-CN" altLang="en-US" b="1" dirty="0">
                <a:solidFill>
                  <a:schemeClr val="tx1"/>
                </a:solidFill>
                <a:latin typeface="标准粗黑" panose="02000503000000000000" charset="-122"/>
                <a:ea typeface="标准粗黑" panose="02000503000000000000" charset="-122"/>
              </a:rPr>
              <a:t>, he broke through the </a:t>
            </a:r>
            <a:r>
              <a:rPr lang="en-US" altLang="zh-CN" b="1" dirty="0">
                <a:solidFill>
                  <a:schemeClr val="tx1"/>
                </a:solidFill>
                <a:latin typeface="标准粗黑" panose="02000503000000000000" charset="-122"/>
                <a:ea typeface="标准粗黑" panose="02000503000000000000" charset="-122"/>
              </a:rPr>
              <a:t>dilemma </a:t>
            </a:r>
            <a:r>
              <a:rPr lang="zh-CN" altLang="en-US" b="1" dirty="0">
                <a:solidFill>
                  <a:schemeClr val="tx1"/>
                </a:solidFill>
                <a:latin typeface="标准粗黑" panose="02000503000000000000" charset="-122"/>
                <a:ea typeface="标准粗黑" panose="02000503000000000000" charset="-122"/>
              </a:rPr>
              <a:t>to reunite with Liu Bei. </a:t>
            </a:r>
            <a:endParaRPr lang="en-US" altLang="zh-CN" b="1" dirty="0">
              <a:solidFill>
                <a:schemeClr val="tx1"/>
              </a:solidFill>
              <a:latin typeface="标准粗黑" panose="02000503000000000000" charset="-122"/>
              <a:ea typeface="标准粗黑" panose="02000503000000000000" charset="-122"/>
            </a:endParaRPr>
          </a:p>
          <a:p>
            <a:pPr algn="l"/>
            <a:r>
              <a:rPr lang="zh-CN" altLang="en-US" b="1" dirty="0">
                <a:solidFill>
                  <a:schemeClr val="tx1"/>
                </a:solidFill>
                <a:latin typeface="标准粗黑" panose="02000503000000000000" charset="-122"/>
                <a:ea typeface="标准粗黑" panose="02000503000000000000" charset="-122"/>
              </a:rPr>
              <a:t>During the Battle of Red Cliffs, as Cao Cao retreated and was pursued by Shu Han forces, it was Guan Yu who spared Cao Cao </a:t>
            </a:r>
            <a:r>
              <a:rPr lang="en-US" altLang="zh-CN" b="1" dirty="0">
                <a:solidFill>
                  <a:schemeClr val="tx1"/>
                </a:solidFill>
                <a:latin typeface="标准粗黑" panose="02000503000000000000" charset="-122"/>
                <a:ea typeface="标准粗黑" panose="02000503000000000000" charset="-122"/>
              </a:rPr>
              <a:t>in order to </a:t>
            </a:r>
            <a:r>
              <a:rPr lang="zh-CN" altLang="en-US" b="1" dirty="0">
                <a:solidFill>
                  <a:schemeClr val="tx1"/>
                </a:solidFill>
                <a:latin typeface="标准粗黑" panose="02000503000000000000" charset="-122"/>
                <a:ea typeface="标准粗黑" panose="02000503000000000000" charset="-122"/>
              </a:rPr>
              <a:t>repay Cao Cao's life-saving grace with his own life.</a:t>
            </a:r>
            <a:endParaRPr lang="zh-CN" altLang="en-US" b="1" dirty="0">
              <a:solidFill>
                <a:schemeClr val="tx1"/>
              </a:solidFill>
              <a:latin typeface="标准粗黑" panose="02000503000000000000" charset="-122"/>
              <a:ea typeface="标准粗黑" panose="02000503000000000000" charset="-122"/>
            </a:endParaRPr>
          </a:p>
        </p:txBody>
      </p:sp>
      <p:sp>
        <p:nvSpPr>
          <p:cNvPr id="8" name="文本框 7"/>
          <p:cNvSpPr txBox="1"/>
          <p:nvPr/>
        </p:nvSpPr>
        <p:spPr>
          <a:xfrm>
            <a:off x="283210" y="379095"/>
            <a:ext cx="9374505" cy="706755"/>
          </a:xfrm>
          <a:prstGeom prst="rect">
            <a:avLst/>
          </a:prstGeom>
          <a:noFill/>
        </p:spPr>
        <p:txBody>
          <a:bodyPr wrap="square" rtlCol="0">
            <a:spAutoFit/>
          </a:bodyPr>
          <a:lstStyle/>
          <a:p>
            <a:r>
              <a:rPr lang="zh-CN" altLang="en-US" sz="4000">
                <a:solidFill>
                  <a:schemeClr val="tx1"/>
                </a:solidFill>
                <a:latin typeface="华文琥珀" panose="02010800040101010101" charset="-122"/>
                <a:ea typeface="华文琥珀" panose="02010800040101010101" charset="-122"/>
              </a:rPr>
              <a:t>Character Introduction:</a:t>
            </a:r>
            <a:r>
              <a:rPr lang="zh-CN" altLang="en-US" sz="4000">
                <a:solidFill>
                  <a:schemeClr val="tx1"/>
                </a:solidFill>
                <a:latin typeface="李旭科毛笔行书" panose="02010600030101010101" charset="-122"/>
                <a:ea typeface="李旭科毛笔行书" panose="02010600030101010101" charset="-122"/>
              </a:rPr>
              <a:t> </a:t>
            </a:r>
            <a:r>
              <a:rPr lang="zh-CN" altLang="en-US" sz="4000">
                <a:solidFill>
                  <a:schemeClr val="tx1"/>
                </a:solidFill>
                <a:latin typeface="华文琥珀" panose="02010800040101010101" charset="-122"/>
                <a:ea typeface="华文琥珀" panose="02010800040101010101" charset="-122"/>
              </a:rPr>
              <a:t>Guan Yu</a:t>
            </a:r>
            <a:r>
              <a:rPr lang="zh-CN" altLang="en-US" sz="4000">
                <a:solidFill>
                  <a:srgbClr val="FF0000"/>
                </a:solidFill>
                <a:latin typeface="李旭科毛笔行书" panose="02010600030101010101" charset="-122"/>
                <a:ea typeface="李旭科毛笔行书" panose="02010600030101010101" charset="-122"/>
              </a:rPr>
              <a:t>关羽</a:t>
            </a:r>
            <a:endParaRPr lang="zh-CN" altLang="en-US" sz="4000">
              <a:solidFill>
                <a:srgbClr val="FF0000"/>
              </a:solidFill>
              <a:latin typeface="李旭科毛笔行书" panose="02010600030101010101" charset="-122"/>
              <a:ea typeface="李旭科毛笔行书" panose="02010600030101010101" charset="-122"/>
            </a:endParaRPr>
          </a:p>
        </p:txBody>
      </p:sp>
      <p:pic>
        <p:nvPicPr>
          <p:cNvPr id="9" name="图片 8" descr="12feead09fb7910383359d6f2b94bca955c62d063872fc-g1Tdy4"/>
          <p:cNvPicPr>
            <a:picLocks noChangeAspect="1"/>
          </p:cNvPicPr>
          <p:nvPr/>
        </p:nvPicPr>
        <p:blipFill>
          <a:blip r:embed="rId2"/>
          <a:stretch>
            <a:fillRect/>
          </a:stretch>
        </p:blipFill>
        <p:spPr>
          <a:xfrm>
            <a:off x="5910580" y="1209675"/>
            <a:ext cx="6340475" cy="5039360"/>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b7635205ac0c9fc81877d9faa85e2e4afa32110d14abd1-WZypTs"/>
          <p:cNvPicPr>
            <a:picLocks noChangeAspect="1"/>
          </p:cNvPicPr>
          <p:nvPr/>
        </p:nvPicPr>
        <p:blipFill>
          <a:blip r:embed="rId1"/>
          <a:stretch>
            <a:fillRect/>
          </a:stretch>
        </p:blipFill>
        <p:spPr>
          <a:xfrm flipH="1">
            <a:off x="0" y="0"/>
            <a:ext cx="5080635" cy="6858000"/>
          </a:xfrm>
          <a:prstGeom prst="rect">
            <a:avLst/>
          </a:prstGeom>
        </p:spPr>
      </p:pic>
      <p:sp>
        <p:nvSpPr>
          <p:cNvPr id="8" name="文本框 7"/>
          <p:cNvSpPr txBox="1"/>
          <p:nvPr/>
        </p:nvSpPr>
        <p:spPr>
          <a:xfrm>
            <a:off x="1327214" y="348389"/>
            <a:ext cx="9374505" cy="706755"/>
          </a:xfrm>
          <a:prstGeom prst="rect">
            <a:avLst/>
          </a:prstGeom>
          <a:noFill/>
        </p:spPr>
        <p:txBody>
          <a:bodyPr wrap="square" rtlCol="0">
            <a:spAutoFit/>
          </a:bodyPr>
          <a:p>
            <a:r>
              <a:rPr lang="zh-CN" altLang="en-US" sz="4000">
                <a:solidFill>
                  <a:schemeClr val="tx1"/>
                </a:solidFill>
                <a:latin typeface="华文琥珀" panose="02010800040101010101" charset="-122"/>
                <a:ea typeface="华文琥珀" panose="02010800040101010101" charset="-122"/>
              </a:rPr>
              <a:t>Character Introduction:</a:t>
            </a:r>
            <a:r>
              <a:rPr lang="zh-CN" altLang="en-US" sz="4000">
                <a:solidFill>
                  <a:schemeClr val="tx1"/>
                </a:solidFill>
                <a:latin typeface="李旭科毛笔行书" panose="02010600030101010101" charset="-122"/>
                <a:ea typeface="李旭科毛笔行书" panose="02010600030101010101" charset="-122"/>
              </a:rPr>
              <a:t> </a:t>
            </a:r>
            <a:r>
              <a:rPr lang="en-US" altLang="zh-CN" sz="4000">
                <a:solidFill>
                  <a:schemeClr val="tx1"/>
                </a:solidFill>
                <a:latin typeface="华文琥珀" panose="02010800040101010101" charset="-122"/>
                <a:ea typeface="华文琥珀" panose="02010800040101010101" charset="-122"/>
              </a:rPr>
              <a:t>Zhang Fei</a:t>
            </a:r>
            <a:r>
              <a:rPr lang="zh-CN" altLang="en-US" sz="4000">
                <a:solidFill>
                  <a:srgbClr val="FF0000"/>
                </a:solidFill>
                <a:latin typeface="李旭科毛笔行书" panose="02010600030101010101" charset="-122"/>
                <a:ea typeface="李旭科毛笔行书" panose="02010600030101010101" charset="-122"/>
              </a:rPr>
              <a:t>张飞</a:t>
            </a:r>
            <a:endParaRPr lang="zh-CN" altLang="en-US" sz="4000">
              <a:solidFill>
                <a:srgbClr val="FF0000"/>
              </a:solidFill>
              <a:latin typeface="李旭科毛笔行书" panose="02010600030101010101" charset="-122"/>
              <a:ea typeface="李旭科毛笔行书" panose="02010600030101010101" charset="-122"/>
            </a:endParaRPr>
          </a:p>
        </p:txBody>
      </p:sp>
      <p:sp>
        <p:nvSpPr>
          <p:cNvPr id="6" name="文本框 5"/>
          <p:cNvSpPr txBox="1"/>
          <p:nvPr userDrawn="1"/>
        </p:nvSpPr>
        <p:spPr>
          <a:xfrm>
            <a:off x="4809490" y="995680"/>
            <a:ext cx="7716520" cy="4019550"/>
          </a:xfrm>
          <a:prstGeom prst="rect">
            <a:avLst/>
          </a:prstGeom>
        </p:spPr>
        <p:txBody>
          <a:bodyPr wrap="square" rtlCol="0">
            <a:noAutofit/>
          </a:bodyPr>
          <a:p>
            <a:r>
              <a:rPr lang="zh-CN" altLang="en-US" sz="3200">
                <a:latin typeface="标准粗黑" panose="02000503000000000000" charset="-122"/>
                <a:ea typeface="标准粗黑" panose="02000503000000000000" charset="-122"/>
                <a:cs typeface="+mj-ea"/>
              </a:rPr>
              <a:t>Zhang Fei, a legendary warrior from China's Three Kingdoms period, is celebrated for his formidable combat skills and unwavering loyalty to his brothers, Liu Bei and Guan Yu. Born in 167 AD, he became a key military leader known for his fierce </a:t>
            </a:r>
            <a:r>
              <a:rPr lang="en-US" altLang="zh-CN" sz="3200">
                <a:latin typeface="标准粗黑" panose="02000503000000000000" charset="-122"/>
                <a:ea typeface="标准粗黑" panose="02000503000000000000" charset="-122"/>
                <a:cs typeface="+mj-ea"/>
              </a:rPr>
              <a:t>character</a:t>
            </a:r>
            <a:r>
              <a:rPr lang="zh-CN" altLang="en-US" sz="3200">
                <a:latin typeface="标准粗黑" panose="02000503000000000000" charset="-122"/>
                <a:ea typeface="标准粗黑" panose="02000503000000000000" charset="-122"/>
                <a:cs typeface="+mj-ea"/>
              </a:rPr>
              <a:t> and exceptional prowess with </a:t>
            </a:r>
            <a:r>
              <a:rPr lang="en-US" altLang="zh-CN" sz="3200">
                <a:latin typeface="标准粗黑" panose="02000503000000000000" charset="-122"/>
                <a:ea typeface="标准粗黑" panose="02000503000000000000" charset="-122"/>
                <a:cs typeface="+mj-ea"/>
              </a:rPr>
              <a:t>his</a:t>
            </a:r>
            <a:r>
              <a:rPr lang="zh-CN" altLang="en-US" sz="3200">
                <a:latin typeface="标准粗黑" panose="02000503000000000000" charset="-122"/>
                <a:ea typeface="标准粗黑" panose="02000503000000000000" charset="-122"/>
                <a:cs typeface="+mj-ea"/>
              </a:rPr>
              <a:t> spear.</a:t>
            </a:r>
            <a:endParaRPr lang="zh-CN" altLang="en-US" sz="3200">
              <a:latin typeface="标准粗黑" panose="02000503000000000000" charset="-122"/>
              <a:ea typeface="标准粗黑" panose="02000503000000000000" charset="-122"/>
              <a:cs typeface="+mj-ea"/>
            </a:endParaRPr>
          </a:p>
          <a:p>
            <a:r>
              <a:rPr lang="zh-CN" altLang="en-US" sz="3200">
                <a:latin typeface="标准粗黑" panose="02000503000000000000" charset="-122"/>
                <a:ea typeface="标准粗黑" panose="02000503000000000000" charset="-122"/>
                <a:cs typeface="+mj-ea"/>
              </a:rPr>
              <a:t>Zhang Fei was characterized by his bravery and impulsiveness</a:t>
            </a:r>
            <a:r>
              <a:rPr lang="en-US" altLang="zh-CN" sz="3200">
                <a:latin typeface="标准粗黑" panose="02000503000000000000" charset="-122"/>
                <a:ea typeface="标准粗黑" panose="02000503000000000000" charset="-122"/>
                <a:cs typeface="+mj-ea"/>
              </a:rPr>
              <a:t>.</a:t>
            </a:r>
            <a:endParaRPr lang="en-US" altLang="zh-CN" sz="3200">
              <a:latin typeface="标准粗黑" panose="02000503000000000000" charset="-122"/>
              <a:ea typeface="标准粗黑" panose="02000503000000000000" charset="-122"/>
              <a:cs typeface="+mj-ea"/>
            </a:endParaRPr>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b7635205ac0c9fc81877d9faa85e2e4afa32110d14abd1-WZypTs"/>
          <p:cNvPicPr>
            <a:picLocks noChangeAspect="1"/>
          </p:cNvPicPr>
          <p:nvPr/>
        </p:nvPicPr>
        <p:blipFill>
          <a:blip r:embed="rId1"/>
          <a:stretch>
            <a:fillRect/>
          </a:stretch>
        </p:blipFill>
        <p:spPr>
          <a:xfrm flipH="1">
            <a:off x="0" y="0"/>
            <a:ext cx="5080635" cy="6858000"/>
          </a:xfrm>
          <a:prstGeom prst="rect">
            <a:avLst/>
          </a:prstGeom>
        </p:spPr>
      </p:pic>
      <p:sp>
        <p:nvSpPr>
          <p:cNvPr id="8" name="文本框 7"/>
          <p:cNvSpPr txBox="1"/>
          <p:nvPr/>
        </p:nvSpPr>
        <p:spPr>
          <a:xfrm>
            <a:off x="1327214" y="348389"/>
            <a:ext cx="9374505" cy="706755"/>
          </a:xfrm>
          <a:prstGeom prst="rect">
            <a:avLst/>
          </a:prstGeom>
          <a:noFill/>
        </p:spPr>
        <p:txBody>
          <a:bodyPr wrap="square" rtlCol="0">
            <a:spAutoFit/>
          </a:bodyPr>
          <a:p>
            <a:r>
              <a:rPr lang="zh-CN" altLang="en-US" sz="4000">
                <a:solidFill>
                  <a:schemeClr val="tx1"/>
                </a:solidFill>
                <a:latin typeface="华文琥珀" panose="02010800040101010101" charset="-122"/>
                <a:ea typeface="华文琥珀" panose="02010800040101010101" charset="-122"/>
              </a:rPr>
              <a:t>Character Introduction:</a:t>
            </a:r>
            <a:r>
              <a:rPr lang="zh-CN" altLang="en-US" sz="4000">
                <a:solidFill>
                  <a:schemeClr val="tx1"/>
                </a:solidFill>
                <a:latin typeface="李旭科毛笔行书" panose="02010600030101010101" charset="-122"/>
                <a:ea typeface="李旭科毛笔行书" panose="02010600030101010101" charset="-122"/>
              </a:rPr>
              <a:t> </a:t>
            </a:r>
            <a:r>
              <a:rPr lang="en-US" altLang="zh-CN" sz="4000">
                <a:solidFill>
                  <a:schemeClr val="tx1"/>
                </a:solidFill>
                <a:latin typeface="华文琥珀" panose="02010800040101010101" charset="-122"/>
                <a:ea typeface="华文琥珀" panose="02010800040101010101" charset="-122"/>
              </a:rPr>
              <a:t>Zhang Fei</a:t>
            </a:r>
            <a:r>
              <a:rPr lang="zh-CN" altLang="en-US" sz="4000">
                <a:solidFill>
                  <a:srgbClr val="FF0000"/>
                </a:solidFill>
                <a:latin typeface="李旭科毛笔行书" panose="02010600030101010101" charset="-122"/>
                <a:ea typeface="李旭科毛笔行书" panose="02010600030101010101" charset="-122"/>
              </a:rPr>
              <a:t>张飞</a:t>
            </a:r>
            <a:endParaRPr lang="zh-CN" altLang="en-US" sz="4000">
              <a:solidFill>
                <a:srgbClr val="FF0000"/>
              </a:solidFill>
              <a:latin typeface="李旭科毛笔行书" panose="02010600030101010101" charset="-122"/>
              <a:ea typeface="李旭科毛笔行书" panose="02010600030101010101" charset="-122"/>
            </a:endParaRPr>
          </a:p>
        </p:txBody>
      </p:sp>
      <p:sp>
        <p:nvSpPr>
          <p:cNvPr id="5" name="文本框 4"/>
          <p:cNvSpPr txBox="1"/>
          <p:nvPr userDrawn="1"/>
        </p:nvSpPr>
        <p:spPr>
          <a:xfrm>
            <a:off x="5080635" y="1055370"/>
            <a:ext cx="6831965" cy="3898265"/>
          </a:xfrm>
          <a:prstGeom prst="rect">
            <a:avLst/>
          </a:prstGeom>
        </p:spPr>
        <p:txBody>
          <a:bodyPr wrap="square" rtlCol="0">
            <a:noAutofit/>
          </a:bodyPr>
          <a:p>
            <a:r>
              <a:rPr lang="en-US" altLang="zh-CN" sz="3200">
                <a:latin typeface="+mj-ea"/>
                <a:ea typeface="+mj-ea"/>
              </a:rPr>
              <a:t> </a:t>
            </a:r>
            <a:r>
              <a:rPr lang="en-US" altLang="zh-CN" sz="3200">
                <a:latin typeface="标准粗黑" panose="02000503000000000000" charset="-122"/>
                <a:ea typeface="标准粗黑" panose="02000503000000000000" charset="-122"/>
              </a:rPr>
              <a:t>Zhang Fei played a crucial role in the Battle of Guandu, </a:t>
            </a:r>
            <a:r>
              <a:rPr lang="en-US" altLang="zh-CN" sz="3200">
                <a:latin typeface="标准粗黑" panose="02000503000000000000" charset="-122"/>
                <a:ea typeface="标准粗黑" panose="02000503000000000000" charset="-122"/>
                <a:sym typeface="+mn-ea"/>
              </a:rPr>
              <a:t>Defense of Changbanpo and Conquest of Jingzhou </a:t>
            </a:r>
            <a:r>
              <a:rPr lang="en-US" altLang="zh-CN" sz="3200">
                <a:latin typeface="标准粗黑" panose="02000503000000000000" charset="-122"/>
                <a:ea typeface="标准粗黑" panose="02000503000000000000" charset="-122"/>
              </a:rPr>
              <a:t>fighting bravely alongside his brothers Liu Bei and Guan Yu.</a:t>
            </a:r>
            <a:endParaRPr lang="en-US" altLang="zh-CN" sz="3200">
              <a:latin typeface="标准粗黑" panose="02000503000000000000" charset="-122"/>
              <a:ea typeface="标准粗黑" panose="02000503000000000000" charset="-122"/>
            </a:endParaRPr>
          </a:p>
          <a:p>
            <a:r>
              <a:rPr lang="zh-CN" altLang="en-US" sz="3200">
                <a:latin typeface="标准粗黑" panose="02000503000000000000" charset="-122"/>
                <a:ea typeface="标准粗黑" panose="02000503000000000000" charset="-122"/>
                <a:sym typeface="+mn-ea"/>
              </a:rPr>
              <a:t>Zhang Fei remains an </a:t>
            </a:r>
            <a:r>
              <a:rPr lang="en-US" altLang="zh-CN" sz="3200">
                <a:latin typeface="标准粗黑" panose="02000503000000000000" charset="-122"/>
                <a:ea typeface="标准粗黑" panose="02000503000000000000" charset="-122"/>
                <a:sym typeface="+mn-ea"/>
              </a:rPr>
              <a:t>famous</a:t>
            </a:r>
            <a:r>
              <a:rPr lang="zh-CN" altLang="en-US" sz="3200">
                <a:latin typeface="标准粗黑" panose="02000503000000000000" charset="-122"/>
                <a:ea typeface="标准粗黑" panose="02000503000000000000" charset="-122"/>
                <a:sym typeface="+mn-ea"/>
              </a:rPr>
              <a:t> figure in Chinese history, inspiring countless </a:t>
            </a:r>
            <a:r>
              <a:rPr lang="en-US" altLang="zh-CN" sz="3200">
                <a:latin typeface="标准粗黑" panose="02000503000000000000" charset="-122"/>
                <a:ea typeface="标准粗黑" panose="02000503000000000000" charset="-122"/>
                <a:sym typeface="+mn-ea"/>
              </a:rPr>
              <a:t>people with </a:t>
            </a:r>
            <a:r>
              <a:rPr lang="zh-CN" altLang="en-US" sz="3200">
                <a:latin typeface="标准粗黑" panose="02000503000000000000" charset="-122"/>
                <a:ea typeface="标准粗黑" panose="02000503000000000000" charset="-122"/>
                <a:sym typeface="+mn-ea"/>
              </a:rPr>
              <a:t>stories of bravery and brotherhood.</a:t>
            </a:r>
            <a:endParaRPr lang="zh-CN" altLang="en-US" sz="3200">
              <a:latin typeface="标准粗黑" panose="02000503000000000000" charset="-122"/>
              <a:ea typeface="标准粗黑" panose="02000503000000000000" charset="-122"/>
            </a:endParaRPr>
          </a:p>
          <a:p>
            <a:endParaRPr lang="zh-CN" altLang="en-US" sz="3200">
              <a:latin typeface="标准粗黑" panose="02000503000000000000" charset="-122"/>
              <a:ea typeface="标准粗黑" panose="02000503000000000000" charset="-122"/>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upload_post_object_v2_1571741620"/>
          <p:cNvPicPr>
            <a:picLocks noChangeAspect="1"/>
          </p:cNvPicPr>
          <p:nvPr/>
        </p:nvPicPr>
        <p:blipFill>
          <a:blip r:embed="rId1">
            <a:alphaModFix amt="57000"/>
          </a:blip>
          <a:srcRect l="10691" t="168" r="2693" b="-168"/>
          <a:stretch>
            <a:fillRect/>
          </a:stretch>
        </p:blipFill>
        <p:spPr>
          <a:xfrm>
            <a:off x="0" y="0"/>
            <a:ext cx="12195514" cy="6858023"/>
          </a:xfrm>
          <a:prstGeom prst="rect">
            <a:avLst/>
          </a:prstGeom>
        </p:spPr>
      </p:pic>
      <p:sp>
        <p:nvSpPr>
          <p:cNvPr id="8" name="文本框 7"/>
          <p:cNvSpPr txBox="1"/>
          <p:nvPr/>
        </p:nvSpPr>
        <p:spPr>
          <a:xfrm>
            <a:off x="217170" y="379095"/>
            <a:ext cx="11794173" cy="706755"/>
          </a:xfrm>
          <a:prstGeom prst="rect">
            <a:avLst/>
          </a:prstGeom>
          <a:noFill/>
        </p:spPr>
        <p:txBody>
          <a:bodyPr wrap="square" rtlCol="0">
            <a:noAutofit/>
          </a:bodyPr>
          <a:p>
            <a:r>
              <a:rPr lang="en-US" altLang="zh-CN" sz="4000">
                <a:solidFill>
                  <a:schemeClr val="tx1"/>
                </a:solidFill>
                <a:latin typeface="华文琥珀" panose="02010800040101010101" charset="-122"/>
                <a:ea typeface="华文琥珀" panose="02010800040101010101" charset="-122"/>
              </a:rPr>
              <a:t>Performance</a:t>
            </a:r>
            <a:r>
              <a:rPr lang="zh-CN" altLang="en-US" sz="4000">
                <a:solidFill>
                  <a:schemeClr val="tx1"/>
                </a:solidFill>
                <a:latin typeface="华文琥珀" panose="02010800040101010101" charset="-122"/>
                <a:ea typeface="华文琥珀" panose="02010800040101010101" charset="-122"/>
              </a:rPr>
              <a:t>:</a:t>
            </a:r>
            <a:r>
              <a:rPr lang="en-US" altLang="zh-CN" sz="4000">
                <a:solidFill>
                  <a:schemeClr val="tx1"/>
                </a:solidFill>
                <a:latin typeface="华文琥珀" panose="02010800040101010101" charset="-122"/>
                <a:ea typeface="华文琥珀" panose="02010800040101010101" charset="-122"/>
              </a:rPr>
              <a:t>Visit the cottage three times </a:t>
            </a:r>
            <a:r>
              <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rPr>
              <a:t>三顾茅庐</a:t>
            </a:r>
            <a:endParaRPr lang="zh-CN" altLang="en-US" sz="40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
        <p:nvSpPr>
          <p:cNvPr id="4" name="文本框 3"/>
          <p:cNvSpPr txBox="1"/>
          <p:nvPr userDrawn="1"/>
        </p:nvSpPr>
        <p:spPr>
          <a:xfrm>
            <a:off x="861906" y="1372049"/>
            <a:ext cx="10471728" cy="553428"/>
          </a:xfrm>
          <a:prstGeom prst="rect">
            <a:avLst/>
          </a:prstGeom>
        </p:spPr>
        <p:txBody>
          <a:bodyPr wrap="square" rtlCol="0">
            <a:noAutofit/>
          </a:bodyPr>
          <a:p>
            <a:r>
              <a:rPr lang="en-US" altLang="zh-CN" sz="2800">
                <a:solidFill>
                  <a:schemeClr val="tx1"/>
                </a:solidFill>
                <a:latin typeface="Arial Rounded MT" charset="0"/>
                <a:ea typeface="Arial Rounded MT" charset="0"/>
                <a:cs typeface="Arial Rounded MT" charset="0"/>
              </a:rPr>
              <a:t>May Mr. </a:t>
            </a:r>
            <a:r>
              <a:rPr lang="en-US" altLang="zh-CN" sz="2800">
                <a:solidFill>
                  <a:schemeClr val="tx1"/>
                </a:solidFill>
                <a:latin typeface="Arial Rounded MT" charset="0"/>
                <a:ea typeface="Arial Rounded MT" charset="0"/>
                <a:cs typeface="Arial Rounded MT" charset="0"/>
              </a:rPr>
              <a:t>don’t abandon our cheap, help us,Bei ready to listen to the instruction</a:t>
            </a:r>
            <a:endParaRPr lang="en-US" altLang="zh-CN" sz="2800">
              <a:solidFill>
                <a:schemeClr val="tx1"/>
              </a:solidFill>
              <a:latin typeface="Arial Rounded MT" charset="0"/>
              <a:ea typeface="Arial Rounded MT" charset="0"/>
              <a:cs typeface="Arial Rounded MT" charset="0"/>
            </a:endParaRPr>
          </a:p>
        </p:txBody>
      </p:sp>
      <p:sp>
        <p:nvSpPr>
          <p:cNvPr id="5" name="文本框 4"/>
          <p:cNvSpPr txBox="1"/>
          <p:nvPr userDrawn="1"/>
        </p:nvSpPr>
        <p:spPr>
          <a:xfrm>
            <a:off x="861907" y="2304026"/>
            <a:ext cx="6583680" cy="521970"/>
          </a:xfrm>
          <a:prstGeom prst="rect">
            <a:avLst/>
          </a:prstGeom>
        </p:spPr>
        <p:txBody>
          <a:bodyPr wrap="none" rtlCol="0">
            <a:spAutoFit/>
          </a:bodyPr>
          <a:p>
            <a:r>
              <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rPr>
              <a:t>愿先生不弃弊贱，出山相助，备躬听教诲</a:t>
            </a:r>
            <a:endParaRPr lang="zh-CN" altLang="en-US" sz="2800">
              <a:solidFill>
                <a:srgbClr val="FF0000"/>
              </a:solidFill>
              <a:latin typeface="李旭科毛笔行书" panose="02010600030101010101" charset="-122"/>
              <a:ea typeface="李旭科毛笔行书" panose="02010600030101010101" charset="-122"/>
              <a:cs typeface="李旭科毛笔行书" panose="02010600030101010101" charset="-122"/>
            </a:endParaRPr>
          </a:p>
        </p:txBody>
      </p:sp>
      <p:sp>
        <p:nvSpPr>
          <p:cNvPr id="6" name="文本框 5"/>
          <p:cNvSpPr txBox="1"/>
          <p:nvPr userDrawn="1"/>
        </p:nvSpPr>
        <p:spPr>
          <a:xfrm>
            <a:off x="861950" y="3049009"/>
            <a:ext cx="10471728" cy="553428"/>
          </a:xfrm>
          <a:prstGeom prst="rect">
            <a:avLst/>
          </a:prstGeom>
        </p:spPr>
        <p:txBody>
          <a:bodyPr wrap="square" rtlCol="0">
            <a:noAutofit/>
          </a:bodyPr>
          <a:p>
            <a:r>
              <a:rPr lang="en-US" altLang="zh-CN" sz="2800">
                <a:solidFill>
                  <a:schemeClr val="tx1"/>
                </a:solidFill>
                <a:latin typeface="Arial Rounded MT" charset="0"/>
                <a:ea typeface="Arial Rounded MT" charset="0"/>
                <a:cs typeface="Arial Rounded MT" charset="0"/>
              </a:rPr>
              <a:t>For the purpose of the general, Liang is willing to serve the dog and horse</a:t>
            </a:r>
            <a:endParaRPr lang="en-US" altLang="zh-CN" sz="2800">
              <a:solidFill>
                <a:schemeClr val="tx1"/>
              </a:solidFill>
              <a:latin typeface="Arial Rounded MT" charset="0"/>
              <a:ea typeface="Arial Rounded MT" charset="0"/>
              <a:cs typeface="Arial Rounded MT" charset="0"/>
            </a:endParaRPr>
          </a:p>
        </p:txBody>
      </p:sp>
      <p:sp>
        <p:nvSpPr>
          <p:cNvPr id="7" name="文本框 6"/>
          <p:cNvSpPr txBox="1"/>
          <p:nvPr userDrawn="1"/>
        </p:nvSpPr>
        <p:spPr>
          <a:xfrm>
            <a:off x="861950" y="4043397"/>
            <a:ext cx="5161280" cy="521970"/>
          </a:xfrm>
          <a:prstGeom prst="rect">
            <a:avLst/>
          </a:prstGeom>
        </p:spPr>
        <p:txBody>
          <a:bodyPr wrap="none" rtlCol="0">
            <a:spAutoFit/>
          </a:bodyPr>
          <a:p>
            <a:r>
              <a:rPr lang="zh-CN" altLang="en-US" sz="2800">
                <a:solidFill>
                  <a:srgbClr val="7030A0"/>
                </a:solidFill>
                <a:latin typeface="李旭科毛笔行书" panose="02010600030101010101" charset="-122"/>
                <a:ea typeface="李旭科毛笔行书" panose="02010600030101010101" charset="-122"/>
                <a:cs typeface="李旭科毛笔行书" panose="02010600030101010101" charset="-122"/>
              </a:rPr>
              <a:t>为图将军之志，亮愿效犬马之劳</a:t>
            </a:r>
            <a:endParaRPr lang="zh-CN" altLang="en-US" sz="2800">
              <a:solidFill>
                <a:srgbClr val="7030A0"/>
              </a:solidFill>
              <a:latin typeface="李旭科毛笔行书" panose="02010600030101010101" charset="-122"/>
              <a:ea typeface="李旭科毛笔行书" panose="02010600030101010101" charset="-122"/>
              <a:cs typeface="李旭科毛笔行书" panose="02010600030101010101" charset="-122"/>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BEAUTIFY_FLAG" val="#wm#"/>
  <p:tag name="KSO_WM_TEMPLATE_CATEGORY" val="custom"/>
  <p:tag name="KSO_WM_TEMPLATE_INDEX" val="20205081"/>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commondata" val="eyJoZGlkIjoiZTJkODRiZTJkNTM2YWY1Y2JmOTNkNTM4YjQ5ZDU2ZTEifQ=="/>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4304</Words>
  <Application>WPS 演示</Application>
  <PresentationFormat>宽屏</PresentationFormat>
  <Paragraphs>107</Paragraphs>
  <Slides>16</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宋体</vt:lpstr>
      <vt:lpstr>Wingdings</vt:lpstr>
      <vt:lpstr>Wingdings</vt:lpstr>
      <vt:lpstr>华文琥珀</vt:lpstr>
      <vt:lpstr>李旭科毛笔行书</vt:lpstr>
      <vt:lpstr>Arial Rounded MT</vt:lpstr>
      <vt:lpstr>微软雅黑</vt:lpstr>
      <vt:lpstr>Arial Unicode MS</vt:lpstr>
      <vt:lpstr>Calibri</vt:lpstr>
      <vt:lpstr>方正舒体</vt:lpstr>
      <vt:lpstr>标准粗黑</vt:lpstr>
      <vt:lpstr>WPS</vt:lpstr>
      <vt:lpstr>PowerPoint 演示文稿</vt:lpstr>
      <vt:lpstr>PowerPoint 演示文稿</vt:lpstr>
      <vt:lpstr>Liu Bei, also known as Xuande, born in Zhuo County of You Province around 161 AD. Although He claimed descent from the royal lineage of Liu Sheng, the Prince of Zhongshan, his life began in humble conditions. However, He believed deeply in the mission of restoring the Han dynasty.</vt:lpstr>
      <vt:lpstr>His character is most vividly defined by his strong sense of benevolence, loyalty, and righteousness. He always treated those around him with sincerity, respect, and kindness, believing that a leader's true strength lay in winning the hearts of the people.</vt:lpstr>
      <vt:lpstr>PowerPoint 演示文稿</vt:lpstr>
      <vt:lpstr>PowerPoint 演示文稿</vt:lpstr>
      <vt:lpstr>PowerPoint 演示文稿</vt:lpstr>
      <vt:lpstr>PowerPoint 演示文稿</vt:lpstr>
      <vt:lpstr>PowerPoint 演示文稿</vt:lpstr>
      <vt:lpstr>Background: Zhuge Liang , courtesy name Kongming, also known as the “Crouching Dragon,” was a prominent politician, military strategist, and statesman during the late Han Dynasty and Three Kingdoms period. His brilliance and achievements made him a symbol of wisdom and loyalty. </vt:lpstr>
      <vt:lpstr>Zhuge Liang lived a frugal life and governed with integrity, always leading by example. </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欧蜜（2和11）</cp:lastModifiedBy>
  <cp:revision>11</cp:revision>
  <dcterms:created xsi:type="dcterms:W3CDTF">2024-10-25T06:05:00Z</dcterms:created>
  <dcterms:modified xsi:type="dcterms:W3CDTF">2024-10-30T13:57:58Z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E05EC2A9366F4944B61C71A72B68CEAA_12</vt:lpwstr>
  </property>
</Properties>
</file>